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6"/>
  </p:notesMasterIdLst>
  <p:handoutMasterIdLst>
    <p:handoutMasterId r:id="rId37"/>
  </p:handoutMasterIdLst>
  <p:sldIdLst>
    <p:sldId id="290" r:id="rId5"/>
    <p:sldId id="261" r:id="rId6"/>
    <p:sldId id="328" r:id="rId7"/>
    <p:sldId id="326" r:id="rId8"/>
    <p:sldId id="297" r:id="rId9"/>
    <p:sldId id="298" r:id="rId10"/>
    <p:sldId id="304" r:id="rId11"/>
    <p:sldId id="300" r:id="rId12"/>
    <p:sldId id="310" r:id="rId13"/>
    <p:sldId id="314" r:id="rId14"/>
    <p:sldId id="293" r:id="rId15"/>
    <p:sldId id="295" r:id="rId16"/>
    <p:sldId id="324" r:id="rId17"/>
    <p:sldId id="325" r:id="rId18"/>
    <p:sldId id="307" r:id="rId19"/>
    <p:sldId id="327" r:id="rId20"/>
    <p:sldId id="308" r:id="rId21"/>
    <p:sldId id="332" r:id="rId22"/>
    <p:sldId id="333" r:id="rId23"/>
    <p:sldId id="309" r:id="rId24"/>
    <p:sldId id="294" r:id="rId25"/>
    <p:sldId id="316" r:id="rId26"/>
    <p:sldId id="331" r:id="rId27"/>
    <p:sldId id="317" r:id="rId28"/>
    <p:sldId id="318" r:id="rId29"/>
    <p:sldId id="319" r:id="rId30"/>
    <p:sldId id="334" r:id="rId31"/>
    <p:sldId id="335" r:id="rId32"/>
    <p:sldId id="321" r:id="rId33"/>
    <p:sldId id="320" r:id="rId34"/>
    <p:sldId id="322" r:id="rId35"/>
  </p:sldIdLst>
  <p:sldSz cx="12192000" cy="6858000"/>
  <p:notesSz cx="6950075" cy="92360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6E662D61-65D9-37A5-6612-065FB76D0AF3}" name="Liane Zeitz" initials="LZ" userId="S::lzeitz@lzeitzlaw.com::0065dd1c-4f8f-4f30-8144-0284366927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9115C-15E1-ADCC-ACF9-250649AF9E5A}" v="4" dt="2026-09-29T19:39:17.812"/>
    <p1510:client id="{2B215933-F12F-41EE-A033-63206405D464}" v="109" dt="2026-09-29T19:31:19.13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E6EE"/>
          </a:solidFill>
        </a:fill>
      </a:tcStyle>
    </a:wholeTbl>
    <a:band2H>
      <a:tcTxStyle/>
      <a:tcStyle>
        <a:tcBdr/>
        <a:fill>
          <a:solidFill>
            <a:srgbClr val="E8F3F7"/>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E7CB"/>
          </a:solidFill>
        </a:fill>
      </a:tcStyle>
    </a:wholeTbl>
    <a:band2H>
      <a:tcTxStyle/>
      <a:tcStyle>
        <a:tcBdr/>
        <a:fill>
          <a:solidFill>
            <a:srgbClr val="EEF3E7"/>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FCCCD"/>
          </a:solidFill>
        </a:fill>
      </a:tcStyle>
    </a:wholeTbl>
    <a:band2H>
      <a:tcTxStyle/>
      <a:tcStyle>
        <a:tcBdr/>
        <a:fill>
          <a:solidFill>
            <a:srgbClr val="F7E7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Zeitz" userId="S::rzeitz@lzeitzlaw.com::801768ce-ad52-4499-8200-472cb02155bc" providerId="AD" clId="Web-{1EC9115C-15E1-ADCC-ACF9-250649AF9E5A}"/>
    <pc:docChg chg="addSld delSld modSld addMainMaster delMainMaster modMainMaster">
      <pc:chgData name="Robin Zeitz" userId="S::rzeitz@lzeitzlaw.com::801768ce-ad52-4499-8200-472cb02155bc" providerId="AD" clId="Web-{1EC9115C-15E1-ADCC-ACF9-250649AF9E5A}" dt="2026-09-29T19:39:17.812" v="7"/>
      <pc:docMkLst>
        <pc:docMk/>
      </pc:docMkLst>
      <pc:sldChg chg="modSp">
        <pc:chgData name="Robin Zeitz" userId="S::rzeitz@lzeitzlaw.com::801768ce-ad52-4499-8200-472cb02155bc" providerId="AD" clId="Web-{1EC9115C-15E1-ADCC-ACF9-250649AF9E5A}" dt="2026-09-29T19:39:17.812" v="7"/>
        <pc:sldMkLst>
          <pc:docMk/>
          <pc:sldMk cId="0" sldId="261"/>
        </pc:sldMkLst>
        <pc:spChg chg="mod">
          <ac:chgData name="Robin Zeitz" userId="S::rzeitz@lzeitzlaw.com::801768ce-ad52-4499-8200-472cb02155bc" providerId="AD" clId="Web-{1EC9115C-15E1-ADCC-ACF9-250649AF9E5A}" dt="2026-09-29T19:39:17.812" v="7"/>
          <ac:spMkLst>
            <pc:docMk/>
            <pc:sldMk cId="0" sldId="261"/>
            <ac:spMk id="167" creationId="{00000000-0000-0000-0000-000000000000}"/>
          </ac:spMkLst>
        </pc:spChg>
      </pc:sldChg>
      <pc:sldChg chg="del">
        <pc:chgData name="Robin Zeitz" userId="S::rzeitz@lzeitzlaw.com::801768ce-ad52-4499-8200-472cb02155bc" providerId="AD" clId="Web-{1EC9115C-15E1-ADCC-ACF9-250649AF9E5A}" dt="2026-09-29T19:38:51.499" v="5"/>
        <pc:sldMkLst>
          <pc:docMk/>
          <pc:sldMk cId="2409193317" sldId="329"/>
        </pc:sldMkLst>
      </pc:sldChg>
      <pc:sldChg chg="modSp del">
        <pc:chgData name="Robin Zeitz" userId="S::rzeitz@lzeitzlaw.com::801768ce-ad52-4499-8200-472cb02155bc" providerId="AD" clId="Web-{1EC9115C-15E1-ADCC-ACF9-250649AF9E5A}" dt="2026-09-29T19:38:51.499" v="5"/>
        <pc:sldMkLst>
          <pc:docMk/>
          <pc:sldMk cId="2461973584" sldId="330"/>
        </pc:sldMkLst>
        <pc:spChg chg="mod">
          <ac:chgData name="Robin Zeitz" userId="S::rzeitz@lzeitzlaw.com::801768ce-ad52-4499-8200-472cb02155bc" providerId="AD" clId="Web-{1EC9115C-15E1-ADCC-ACF9-250649AF9E5A}" dt="2026-09-29T19:35:04.756" v="1"/>
          <ac:spMkLst>
            <pc:docMk/>
            <pc:sldMk cId="2461973584" sldId="330"/>
            <ac:spMk id="2" creationId="{C2160090-8C8B-3179-D453-C97D46755582}"/>
          </ac:spMkLst>
        </pc:spChg>
      </pc:sldChg>
      <pc:sldChg chg="add">
        <pc:chgData name="Robin Zeitz" userId="S::rzeitz@lzeitzlaw.com::801768ce-ad52-4499-8200-472cb02155bc" providerId="AD" clId="Web-{1EC9115C-15E1-ADCC-ACF9-250649AF9E5A}" dt="2026-09-29T19:38:51.499" v="5"/>
        <pc:sldMkLst>
          <pc:docMk/>
          <pc:sldMk cId="0" sldId="334"/>
        </pc:sldMkLst>
      </pc:sldChg>
      <pc:sldChg chg="add">
        <pc:chgData name="Robin Zeitz" userId="S::rzeitz@lzeitzlaw.com::801768ce-ad52-4499-8200-472cb02155bc" providerId="AD" clId="Web-{1EC9115C-15E1-ADCC-ACF9-250649AF9E5A}" dt="2026-09-29T19:38:51.499" v="5"/>
        <pc:sldMkLst>
          <pc:docMk/>
          <pc:sldMk cId="0" sldId="335"/>
        </pc:sldMkLst>
      </pc:sldChg>
      <pc:sldMasterChg chg="add modSldLayout sldLayoutOrd">
        <pc:chgData name="Robin Zeitz" userId="S::rzeitz@lzeitzlaw.com::801768ce-ad52-4499-8200-472cb02155bc" providerId="AD" clId="Web-{1EC9115C-15E1-ADCC-ACF9-250649AF9E5A}" dt="2026-09-29T19:39:17.812" v="7"/>
        <pc:sldMasterMkLst>
          <pc:docMk/>
          <pc:sldMasterMk cId="0" sldId="2147483648"/>
        </pc:sldMasterMkLst>
        <pc:sldLayoutChg chg="modSp mod ord">
          <pc:chgData name="Robin Zeitz" userId="S::rzeitz@lzeitzlaw.com::801768ce-ad52-4499-8200-472cb02155bc" providerId="AD" clId="Web-{1EC9115C-15E1-ADCC-ACF9-250649AF9E5A}" dt="2026-09-29T19:39:17.812" v="7"/>
          <pc:sldLayoutMkLst>
            <pc:docMk/>
            <pc:sldMasterMk cId="0" sldId="2147483648"/>
            <pc:sldLayoutMk cId="0" sldId="2147483649"/>
          </pc:sldLayoutMkLst>
          <pc:spChg chg="mod">
            <ac:chgData name="Robin Zeitz" userId="S::rzeitz@lzeitzlaw.com::801768ce-ad52-4499-8200-472cb02155bc" providerId="AD" clId="Web-{1EC9115C-15E1-ADCC-ACF9-250649AF9E5A}" dt="2026-09-29T19:39:17.812" v="7"/>
            <ac:spMkLst>
              <pc:docMk/>
              <pc:sldMasterMk cId="0" sldId="2147483648"/>
              <pc:sldLayoutMk cId="0" sldId="2147483649"/>
              <ac:spMk id="13"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49"/>
              <ac:spMk id="14"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49"/>
              <ac:spMk id="15" creationId="{00000000-0000-0000-0000-000000000000}"/>
            </ac:spMkLst>
          </pc:spChg>
        </pc:sldLayoutChg>
        <pc:sldLayoutChg chg="modSp mod ord">
          <pc:chgData name="Robin Zeitz" userId="S::rzeitz@lzeitzlaw.com::801768ce-ad52-4499-8200-472cb02155bc" providerId="AD" clId="Web-{1EC9115C-15E1-ADCC-ACF9-250649AF9E5A}" dt="2026-09-29T19:39:17.812" v="7"/>
          <pc:sldLayoutMkLst>
            <pc:docMk/>
            <pc:sldMasterMk cId="0" sldId="2147483648"/>
            <pc:sldLayoutMk cId="0" sldId="2147483650"/>
          </pc:sldLayoutMkLst>
          <pc:spChg chg="mod">
            <ac:chgData name="Robin Zeitz" userId="S::rzeitz@lzeitzlaw.com::801768ce-ad52-4499-8200-472cb02155bc" providerId="AD" clId="Web-{1EC9115C-15E1-ADCC-ACF9-250649AF9E5A}" dt="2026-09-29T19:39:17.812" v="7"/>
            <ac:spMkLst>
              <pc:docMk/>
              <pc:sldMasterMk cId="0" sldId="2147483648"/>
              <pc:sldLayoutMk cId="0" sldId="2147483650"/>
              <ac:spMk id="24"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0"/>
              <ac:spMk id="25"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0"/>
              <ac:spMk id="26" creationId="{00000000-0000-0000-0000-000000000000}"/>
            </ac:spMkLst>
          </pc:spChg>
        </pc:sldLayoutChg>
        <pc:sldLayoutChg chg="modSp mod ord">
          <pc:chgData name="Robin Zeitz" userId="S::rzeitz@lzeitzlaw.com::801768ce-ad52-4499-8200-472cb02155bc" providerId="AD" clId="Web-{1EC9115C-15E1-ADCC-ACF9-250649AF9E5A}" dt="2026-09-29T19:39:17.812" v="7"/>
          <pc:sldLayoutMkLst>
            <pc:docMk/>
            <pc:sldMasterMk cId="0" sldId="2147483648"/>
            <pc:sldLayoutMk cId="0" sldId="2147483651"/>
          </pc:sldLayoutMkLst>
          <pc:spChg chg="mod">
            <ac:chgData name="Robin Zeitz" userId="S::rzeitz@lzeitzlaw.com::801768ce-ad52-4499-8200-472cb02155bc" providerId="AD" clId="Web-{1EC9115C-15E1-ADCC-ACF9-250649AF9E5A}" dt="2026-09-29T19:39:17.812" v="7"/>
            <ac:spMkLst>
              <pc:docMk/>
              <pc:sldMasterMk cId="0" sldId="2147483648"/>
              <pc:sldLayoutMk cId="0" sldId="2147483651"/>
              <ac:spMk id="35"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1"/>
              <ac:spMk id="36"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1"/>
              <ac:spMk id="37" creationId="{00000000-0000-0000-0000-000000000000}"/>
            </ac:spMkLst>
          </pc:spChg>
        </pc:sldLayoutChg>
        <pc:sldLayoutChg chg="modSp mod ord">
          <pc:chgData name="Robin Zeitz" userId="S::rzeitz@lzeitzlaw.com::801768ce-ad52-4499-8200-472cb02155bc" providerId="AD" clId="Web-{1EC9115C-15E1-ADCC-ACF9-250649AF9E5A}" dt="2026-09-29T19:39:17.812" v="7"/>
          <pc:sldLayoutMkLst>
            <pc:docMk/>
            <pc:sldMasterMk cId="0" sldId="2147483648"/>
            <pc:sldLayoutMk cId="0" sldId="2147483652"/>
          </pc:sldLayoutMkLst>
          <pc:spChg chg="mod">
            <ac:chgData name="Robin Zeitz" userId="S::rzeitz@lzeitzlaw.com::801768ce-ad52-4499-8200-472cb02155bc" providerId="AD" clId="Web-{1EC9115C-15E1-ADCC-ACF9-250649AF9E5A}" dt="2026-09-29T19:39:17.812" v="7"/>
            <ac:spMkLst>
              <pc:docMk/>
              <pc:sldMasterMk cId="0" sldId="2147483648"/>
              <pc:sldLayoutMk cId="0" sldId="2147483652"/>
              <ac:spMk id="46"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2"/>
              <ac:spMk id="47"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2"/>
              <ac:spMk id="48" creationId="{00000000-0000-0000-0000-000000000000}"/>
            </ac:spMkLst>
          </pc:spChg>
        </pc:sldLayoutChg>
        <pc:sldLayoutChg chg="modSp mod ord">
          <pc:chgData name="Robin Zeitz" userId="S::rzeitz@lzeitzlaw.com::801768ce-ad52-4499-8200-472cb02155bc" providerId="AD" clId="Web-{1EC9115C-15E1-ADCC-ACF9-250649AF9E5A}" dt="2026-09-29T19:39:17.812" v="7"/>
          <pc:sldLayoutMkLst>
            <pc:docMk/>
            <pc:sldMasterMk cId="0" sldId="2147483648"/>
            <pc:sldLayoutMk cId="0" sldId="2147483654"/>
          </pc:sldLayoutMkLst>
          <pc:spChg chg="mod">
            <ac:chgData name="Robin Zeitz" userId="S::rzeitz@lzeitzlaw.com::801768ce-ad52-4499-8200-472cb02155bc" providerId="AD" clId="Web-{1EC9115C-15E1-ADCC-ACF9-250649AF9E5A}" dt="2026-09-29T19:39:17.812" v="7"/>
            <ac:spMkLst>
              <pc:docMk/>
              <pc:sldMasterMk cId="0" sldId="2147483648"/>
              <pc:sldLayoutMk cId="0" sldId="2147483654"/>
              <ac:spMk id="68"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4"/>
              <ac:spMk id="69"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4"/>
              <ac:spMk id="70"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4"/>
              <ac:spMk id="71" creationId="{00000000-0000-0000-0000-000000000000}"/>
            </ac:spMkLst>
          </pc:spChg>
        </pc:sldLayoutChg>
        <pc:sldLayoutChg chg="modSp mod ord">
          <pc:chgData name="Robin Zeitz" userId="S::rzeitz@lzeitzlaw.com::801768ce-ad52-4499-8200-472cb02155bc" providerId="AD" clId="Web-{1EC9115C-15E1-ADCC-ACF9-250649AF9E5A}" dt="2026-09-29T19:39:17.812" v="7"/>
          <pc:sldLayoutMkLst>
            <pc:docMk/>
            <pc:sldMasterMk cId="0" sldId="2147483648"/>
            <pc:sldLayoutMk cId="0" sldId="2147483656"/>
          </pc:sldLayoutMkLst>
          <pc:spChg chg="mod">
            <ac:chgData name="Robin Zeitz" userId="S::rzeitz@lzeitzlaw.com::801768ce-ad52-4499-8200-472cb02155bc" providerId="AD" clId="Web-{1EC9115C-15E1-ADCC-ACF9-250649AF9E5A}" dt="2026-09-29T19:39:17.812" v="7"/>
            <ac:spMkLst>
              <pc:docMk/>
              <pc:sldMasterMk cId="0" sldId="2147483648"/>
              <pc:sldLayoutMk cId="0" sldId="2147483656"/>
              <ac:spMk id="88" creationId="{00000000-0000-0000-0000-000000000000}"/>
            </ac:spMkLst>
          </pc:spChg>
        </pc:sldLayoutChg>
        <pc:sldLayoutChg chg="modSp mod ord">
          <pc:chgData name="Robin Zeitz" userId="S::rzeitz@lzeitzlaw.com::801768ce-ad52-4499-8200-472cb02155bc" providerId="AD" clId="Web-{1EC9115C-15E1-ADCC-ACF9-250649AF9E5A}" dt="2026-09-29T19:39:17.812" v="7"/>
          <pc:sldLayoutMkLst>
            <pc:docMk/>
            <pc:sldMasterMk cId="0" sldId="2147483648"/>
            <pc:sldLayoutMk cId="0" sldId="2147483658"/>
          </pc:sldLayoutMkLst>
          <pc:spChg chg="mod">
            <ac:chgData name="Robin Zeitz" userId="S::rzeitz@lzeitzlaw.com::801768ce-ad52-4499-8200-472cb02155bc" providerId="AD" clId="Web-{1EC9115C-15E1-ADCC-ACF9-250649AF9E5A}" dt="2026-09-29T19:39:17.812" v="7"/>
            <ac:spMkLst>
              <pc:docMk/>
              <pc:sldMasterMk cId="0" sldId="2147483648"/>
              <pc:sldLayoutMk cId="0" sldId="2147483658"/>
              <ac:spMk id="109"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8"/>
              <ac:spMk id="110"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8"/>
              <ac:spMk id="111" creationId="{00000000-0000-0000-0000-000000000000}"/>
            </ac:spMkLst>
          </pc:spChg>
          <pc:spChg chg="mod">
            <ac:chgData name="Robin Zeitz" userId="S::rzeitz@lzeitzlaw.com::801768ce-ad52-4499-8200-472cb02155bc" providerId="AD" clId="Web-{1EC9115C-15E1-ADCC-ACF9-250649AF9E5A}" dt="2026-09-29T19:39:17.812" v="7"/>
            <ac:spMkLst>
              <pc:docMk/>
              <pc:sldMasterMk cId="0" sldId="2147483648"/>
              <pc:sldLayoutMk cId="0" sldId="2147483658"/>
              <ac:spMk id="112" creationId="{00000000-0000-0000-0000-000000000000}"/>
            </ac:spMkLst>
          </pc:spChg>
        </pc:sldLayoutChg>
      </pc:sldMasterChg>
      <pc:sldMasterChg chg="add del replId modSldLayout sldLayoutOrd">
        <pc:chgData name="Robin Zeitz" userId="S::rzeitz@lzeitzlaw.com::801768ce-ad52-4499-8200-472cb02155bc" providerId="AD" clId="Web-{1EC9115C-15E1-ADCC-ACF9-250649AF9E5A}" dt="2026-09-29T19:35:33.366" v="3"/>
        <pc:sldMasterMkLst>
          <pc:docMk/>
          <pc:sldMasterMk cId="0" sldId="2147483659"/>
        </pc:sldMasterMkLst>
        <pc:sldLayoutChg chg="modSp mod ord">
          <pc:chgData name="Robin Zeitz" userId="S::rzeitz@lzeitzlaw.com::801768ce-ad52-4499-8200-472cb02155bc" providerId="AD" clId="Web-{1EC9115C-15E1-ADCC-ACF9-250649AF9E5A}" dt="2026-09-29T19:35:04.756" v="1"/>
          <pc:sldLayoutMkLst>
            <pc:docMk/>
            <pc:sldMasterMk cId="0" sldId="2147483648"/>
            <pc:sldLayoutMk cId="0" sldId="2147483649"/>
          </pc:sldLayoutMkLst>
          <pc:spChg chg="mod">
            <ac:chgData name="Robin Zeitz" userId="S::rzeitz@lzeitzlaw.com::801768ce-ad52-4499-8200-472cb02155bc" providerId="AD" clId="Web-{1EC9115C-15E1-ADCC-ACF9-250649AF9E5A}" dt="2026-09-29T19:35:04.756" v="1"/>
            <ac:spMkLst>
              <pc:docMk/>
              <pc:sldMasterMk cId="0" sldId="2147483648"/>
              <pc:sldLayoutMk cId="0" sldId="2147483649"/>
              <ac:spMk id="13"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49"/>
              <ac:spMk id="14"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49"/>
              <ac:spMk id="15" creationId="{00000000-0000-0000-0000-000000000000}"/>
            </ac:spMkLst>
          </pc:spChg>
        </pc:sldLayoutChg>
        <pc:sldLayoutChg chg="modSp mod ord">
          <pc:chgData name="Robin Zeitz" userId="S::rzeitz@lzeitzlaw.com::801768ce-ad52-4499-8200-472cb02155bc" providerId="AD" clId="Web-{1EC9115C-15E1-ADCC-ACF9-250649AF9E5A}" dt="2026-09-29T19:35:04.756" v="1"/>
          <pc:sldLayoutMkLst>
            <pc:docMk/>
            <pc:sldMasterMk cId="0" sldId="2147483648"/>
            <pc:sldLayoutMk cId="0" sldId="2147483650"/>
          </pc:sldLayoutMkLst>
          <pc:spChg chg="mod">
            <ac:chgData name="Robin Zeitz" userId="S::rzeitz@lzeitzlaw.com::801768ce-ad52-4499-8200-472cb02155bc" providerId="AD" clId="Web-{1EC9115C-15E1-ADCC-ACF9-250649AF9E5A}" dt="2026-09-29T19:35:04.756" v="1"/>
            <ac:spMkLst>
              <pc:docMk/>
              <pc:sldMasterMk cId="0" sldId="2147483648"/>
              <pc:sldLayoutMk cId="0" sldId="2147483650"/>
              <ac:spMk id="24"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0"/>
              <ac:spMk id="25"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0"/>
              <ac:spMk id="26" creationId="{00000000-0000-0000-0000-000000000000}"/>
            </ac:spMkLst>
          </pc:spChg>
        </pc:sldLayoutChg>
        <pc:sldLayoutChg chg="modSp mod ord">
          <pc:chgData name="Robin Zeitz" userId="S::rzeitz@lzeitzlaw.com::801768ce-ad52-4499-8200-472cb02155bc" providerId="AD" clId="Web-{1EC9115C-15E1-ADCC-ACF9-250649AF9E5A}" dt="2026-09-29T19:35:04.756" v="1"/>
          <pc:sldLayoutMkLst>
            <pc:docMk/>
            <pc:sldMasterMk cId="0" sldId="2147483648"/>
            <pc:sldLayoutMk cId="0" sldId="2147483651"/>
          </pc:sldLayoutMkLst>
          <pc:spChg chg="mod">
            <ac:chgData name="Robin Zeitz" userId="S::rzeitz@lzeitzlaw.com::801768ce-ad52-4499-8200-472cb02155bc" providerId="AD" clId="Web-{1EC9115C-15E1-ADCC-ACF9-250649AF9E5A}" dt="2026-09-29T19:35:04.756" v="1"/>
            <ac:spMkLst>
              <pc:docMk/>
              <pc:sldMasterMk cId="0" sldId="2147483648"/>
              <pc:sldLayoutMk cId="0" sldId="2147483651"/>
              <ac:spMk id="35"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1"/>
              <ac:spMk id="36"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1"/>
              <ac:spMk id="37" creationId="{00000000-0000-0000-0000-000000000000}"/>
            </ac:spMkLst>
          </pc:spChg>
        </pc:sldLayoutChg>
        <pc:sldLayoutChg chg="modSp mod ord">
          <pc:chgData name="Robin Zeitz" userId="S::rzeitz@lzeitzlaw.com::801768ce-ad52-4499-8200-472cb02155bc" providerId="AD" clId="Web-{1EC9115C-15E1-ADCC-ACF9-250649AF9E5A}" dt="2026-09-29T19:35:04.756" v="1"/>
          <pc:sldLayoutMkLst>
            <pc:docMk/>
            <pc:sldMasterMk cId="0" sldId="2147483648"/>
            <pc:sldLayoutMk cId="0" sldId="2147483652"/>
          </pc:sldLayoutMkLst>
          <pc:spChg chg="mod">
            <ac:chgData name="Robin Zeitz" userId="S::rzeitz@lzeitzlaw.com::801768ce-ad52-4499-8200-472cb02155bc" providerId="AD" clId="Web-{1EC9115C-15E1-ADCC-ACF9-250649AF9E5A}" dt="2026-09-29T19:35:04.756" v="1"/>
            <ac:spMkLst>
              <pc:docMk/>
              <pc:sldMasterMk cId="0" sldId="2147483648"/>
              <pc:sldLayoutMk cId="0" sldId="2147483652"/>
              <ac:spMk id="46"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2"/>
              <ac:spMk id="47"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2"/>
              <ac:spMk id="48" creationId="{00000000-0000-0000-0000-000000000000}"/>
            </ac:spMkLst>
          </pc:spChg>
        </pc:sldLayoutChg>
        <pc:sldLayoutChg chg="modSp mod ord">
          <pc:chgData name="Robin Zeitz" userId="S::rzeitz@lzeitzlaw.com::801768ce-ad52-4499-8200-472cb02155bc" providerId="AD" clId="Web-{1EC9115C-15E1-ADCC-ACF9-250649AF9E5A}" dt="2026-09-29T19:35:04.756" v="1"/>
          <pc:sldLayoutMkLst>
            <pc:docMk/>
            <pc:sldMasterMk cId="0" sldId="2147483648"/>
            <pc:sldLayoutMk cId="0" sldId="2147483654"/>
          </pc:sldLayoutMkLst>
          <pc:spChg chg="mod">
            <ac:chgData name="Robin Zeitz" userId="S::rzeitz@lzeitzlaw.com::801768ce-ad52-4499-8200-472cb02155bc" providerId="AD" clId="Web-{1EC9115C-15E1-ADCC-ACF9-250649AF9E5A}" dt="2026-09-29T19:35:04.756" v="1"/>
            <ac:spMkLst>
              <pc:docMk/>
              <pc:sldMasterMk cId="0" sldId="2147483648"/>
              <pc:sldLayoutMk cId="0" sldId="2147483654"/>
              <ac:spMk id="68"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4"/>
              <ac:spMk id="69"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4"/>
              <ac:spMk id="70"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4"/>
              <ac:spMk id="71" creationId="{00000000-0000-0000-0000-000000000000}"/>
            </ac:spMkLst>
          </pc:spChg>
        </pc:sldLayoutChg>
        <pc:sldLayoutChg chg="modSp mod ord">
          <pc:chgData name="Robin Zeitz" userId="S::rzeitz@lzeitzlaw.com::801768ce-ad52-4499-8200-472cb02155bc" providerId="AD" clId="Web-{1EC9115C-15E1-ADCC-ACF9-250649AF9E5A}" dt="2026-09-29T19:35:04.756" v="1"/>
          <pc:sldLayoutMkLst>
            <pc:docMk/>
            <pc:sldMasterMk cId="0" sldId="2147483648"/>
            <pc:sldLayoutMk cId="0" sldId="2147483656"/>
          </pc:sldLayoutMkLst>
          <pc:spChg chg="mod">
            <ac:chgData name="Robin Zeitz" userId="S::rzeitz@lzeitzlaw.com::801768ce-ad52-4499-8200-472cb02155bc" providerId="AD" clId="Web-{1EC9115C-15E1-ADCC-ACF9-250649AF9E5A}" dt="2026-09-29T19:35:04.756" v="1"/>
            <ac:spMkLst>
              <pc:docMk/>
              <pc:sldMasterMk cId="0" sldId="2147483648"/>
              <pc:sldLayoutMk cId="0" sldId="2147483656"/>
              <ac:spMk id="88" creationId="{00000000-0000-0000-0000-000000000000}"/>
            </ac:spMkLst>
          </pc:spChg>
        </pc:sldLayoutChg>
        <pc:sldLayoutChg chg="modSp mod ord">
          <pc:chgData name="Robin Zeitz" userId="S::rzeitz@lzeitzlaw.com::801768ce-ad52-4499-8200-472cb02155bc" providerId="AD" clId="Web-{1EC9115C-15E1-ADCC-ACF9-250649AF9E5A}" dt="2026-09-29T19:35:04.756" v="1"/>
          <pc:sldLayoutMkLst>
            <pc:docMk/>
            <pc:sldMasterMk cId="0" sldId="2147483648"/>
            <pc:sldLayoutMk cId="0" sldId="2147483658"/>
          </pc:sldLayoutMkLst>
          <pc:spChg chg="mod">
            <ac:chgData name="Robin Zeitz" userId="S::rzeitz@lzeitzlaw.com::801768ce-ad52-4499-8200-472cb02155bc" providerId="AD" clId="Web-{1EC9115C-15E1-ADCC-ACF9-250649AF9E5A}" dt="2026-09-29T19:35:04.756" v="1"/>
            <ac:spMkLst>
              <pc:docMk/>
              <pc:sldMasterMk cId="0" sldId="2147483648"/>
              <pc:sldLayoutMk cId="0" sldId="2147483658"/>
              <ac:spMk id="109"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8"/>
              <ac:spMk id="110"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8"/>
              <ac:spMk id="111" creationId="{00000000-0000-0000-0000-000000000000}"/>
            </ac:spMkLst>
          </pc:spChg>
          <pc:spChg chg="mod">
            <ac:chgData name="Robin Zeitz" userId="S::rzeitz@lzeitzlaw.com::801768ce-ad52-4499-8200-472cb02155bc" providerId="AD" clId="Web-{1EC9115C-15E1-ADCC-ACF9-250649AF9E5A}" dt="2026-09-29T19:35:04.756" v="1"/>
            <ac:spMkLst>
              <pc:docMk/>
              <pc:sldMasterMk cId="0" sldId="2147483648"/>
              <pc:sldLayoutMk cId="0" sldId="2147483658"/>
              <ac:spMk id="112"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58C55D-0983-1359-3FAC-562D42697B0F}"/>
              </a:ext>
            </a:extLst>
          </p:cNvPr>
          <p:cNvSpPr>
            <a:spLocks noGrp="1"/>
          </p:cNvSpPr>
          <p:nvPr>
            <p:ph type="hdr" sz="quarter"/>
          </p:nvPr>
        </p:nvSpPr>
        <p:spPr>
          <a:xfrm>
            <a:off x="0" y="2"/>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a:extLst>
              <a:ext uri="{FF2B5EF4-FFF2-40B4-BE49-F238E27FC236}">
                <a16:creationId xmlns:a16="http://schemas.microsoft.com/office/drawing/2014/main" id="{CADF2579-624A-2935-E164-83AD4AA7844F}"/>
              </a:ext>
            </a:extLst>
          </p:cNvPr>
          <p:cNvSpPr>
            <a:spLocks noGrp="1"/>
          </p:cNvSpPr>
          <p:nvPr>
            <p:ph type="dt" sz="quarter" idx="1"/>
          </p:nvPr>
        </p:nvSpPr>
        <p:spPr>
          <a:xfrm>
            <a:off x="3936768" y="2"/>
            <a:ext cx="3011699" cy="463408"/>
          </a:xfrm>
          <a:prstGeom prst="rect">
            <a:avLst/>
          </a:prstGeom>
        </p:spPr>
        <p:txBody>
          <a:bodyPr vert="horz" lIns="92492" tIns="46246" rIns="92492" bIns="46246" rtlCol="0"/>
          <a:lstStyle>
            <a:lvl1pPr algn="r">
              <a:defRPr sz="1200"/>
            </a:lvl1pPr>
          </a:lstStyle>
          <a:p>
            <a:fld id="{C1A40EDE-0C84-4713-BBC9-1C72D720832A}" type="datetimeFigureOut">
              <a:rPr lang="en-US" smtClean="0"/>
              <a:t>9/29/2026</a:t>
            </a:fld>
            <a:endParaRPr lang="en-US"/>
          </a:p>
        </p:txBody>
      </p:sp>
      <p:sp>
        <p:nvSpPr>
          <p:cNvPr id="4" name="Footer Placeholder 3">
            <a:extLst>
              <a:ext uri="{FF2B5EF4-FFF2-40B4-BE49-F238E27FC236}">
                <a16:creationId xmlns:a16="http://schemas.microsoft.com/office/drawing/2014/main" id="{E0DAE69A-68BC-1B05-908A-6AB48A6EB41E}"/>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E245D99-3AA6-E374-B8CB-EDE7ED290250}"/>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433F44BA-2F07-4BB4-B8A0-26A820103D77}" type="slidenum">
              <a:rPr lang="en-US" smtClean="0"/>
              <a:t>‹#›</a:t>
            </a:fld>
            <a:endParaRPr lang="en-US"/>
          </a:p>
        </p:txBody>
      </p:sp>
    </p:spTree>
    <p:extLst>
      <p:ext uri="{BB962C8B-B14F-4D97-AF65-F5344CB8AC3E}">
        <p14:creationId xmlns:p14="http://schemas.microsoft.com/office/powerpoint/2010/main" val="23636066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8" name="Shape 118"/>
          <p:cNvSpPr>
            <a:spLocks noGrp="1" noRot="1" noChangeAspect="1"/>
          </p:cNvSpPr>
          <p:nvPr>
            <p:ph type="sldImg"/>
          </p:nvPr>
        </p:nvSpPr>
        <p:spPr>
          <a:xfrm>
            <a:off x="395288" y="692150"/>
            <a:ext cx="6159500" cy="3463925"/>
          </a:xfrm>
          <a:prstGeom prst="rect">
            <a:avLst/>
          </a:prstGeom>
        </p:spPr>
        <p:txBody>
          <a:bodyPr lIns="92492" tIns="46246" rIns="92492" bIns="46246"/>
          <a:lstStyle/>
          <a:p>
            <a:endParaRPr/>
          </a:p>
        </p:txBody>
      </p:sp>
      <p:sp>
        <p:nvSpPr>
          <p:cNvPr id="119" name="Shape 119"/>
          <p:cNvSpPr>
            <a:spLocks noGrp="1"/>
          </p:cNvSpPr>
          <p:nvPr>
            <p:ph type="body" sz="quarter" idx="1"/>
          </p:nvPr>
        </p:nvSpPr>
        <p:spPr>
          <a:xfrm>
            <a:off x="926677" y="4387136"/>
            <a:ext cx="5096722" cy="4156234"/>
          </a:xfrm>
          <a:prstGeom prst="rect">
            <a:avLst/>
          </a:prstGeom>
        </p:spPr>
        <p:txBody>
          <a:bodyPr lIns="92492" tIns="46246" rIns="92492" bIns="46246"/>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Rectangle 6"/>
          <p:cNvSpPr/>
          <p:nvPr/>
        </p:nvSpPr>
        <p:spPr>
          <a:xfrm>
            <a:off x="0" y="761998"/>
            <a:ext cx="9141619" cy="5334003"/>
          </a:xfrm>
          <a:prstGeom prst="rect">
            <a:avLst/>
          </a:prstGeom>
          <a:solidFill>
            <a:schemeClr val="accent1"/>
          </a:solidFill>
          <a:ln w="12700">
            <a:miter lim="400000"/>
          </a:ln>
        </p:spPr>
        <p:txBody>
          <a:bodyPr lIns="45719" rIns="45719"/>
          <a:lstStyle/>
          <a:p>
            <a:endParaRPr/>
          </a:p>
        </p:txBody>
      </p:sp>
      <p:sp>
        <p:nvSpPr>
          <p:cNvPr id="12" name="Rectangle 7"/>
          <p:cNvSpPr/>
          <p:nvPr/>
        </p:nvSpPr>
        <p:spPr>
          <a:xfrm>
            <a:off x="9270262" y="761998"/>
            <a:ext cx="2925319" cy="5334003"/>
          </a:xfrm>
          <a:prstGeom prst="rect">
            <a:avLst/>
          </a:prstGeom>
          <a:solidFill>
            <a:srgbClr val="C8C8C8">
              <a:alpha val="49804"/>
            </a:srgbClr>
          </a:solidFill>
          <a:ln w="12700">
            <a:miter lim="400000"/>
          </a:ln>
        </p:spPr>
        <p:txBody>
          <a:bodyPr lIns="45719" rIns="45719"/>
          <a:lstStyle/>
          <a:p>
            <a:endParaRPr/>
          </a:p>
        </p:txBody>
      </p:sp>
      <p:sp>
        <p:nvSpPr>
          <p:cNvPr id="13" name="Title Text"/>
          <p:cNvSpPr txBox="1">
            <a:spLocks noGrp="1"/>
          </p:cNvSpPr>
          <p:nvPr>
            <p:ph type="title"/>
          </p:nvPr>
        </p:nvSpPr>
        <p:spPr>
          <a:xfrm>
            <a:off x="1069847" y="1298447"/>
            <a:ext cx="7315201" cy="3255266"/>
          </a:xfrm>
          <a:prstGeom prst="rect">
            <a:avLst/>
          </a:prstGeom>
        </p:spPr>
        <p:txBody>
          <a:bodyPr anchor="b"/>
          <a:lstStyle>
            <a:lvl1pPr>
              <a:defRPr sz="5900" spc="-100"/>
            </a:lvl1pPr>
          </a:lstStyle>
          <a:p>
            <a:r>
              <a:t>Title Text</a:t>
            </a:r>
          </a:p>
        </p:txBody>
      </p:sp>
      <p:sp>
        <p:nvSpPr>
          <p:cNvPr id="14" name="Body Level One…"/>
          <p:cNvSpPr txBox="1">
            <a:spLocks noGrp="1"/>
          </p:cNvSpPr>
          <p:nvPr>
            <p:ph type="body" sz="quarter" idx="1"/>
          </p:nvPr>
        </p:nvSpPr>
        <p:spPr>
          <a:xfrm>
            <a:off x="1100015" y="4670245"/>
            <a:ext cx="7315201" cy="914401"/>
          </a:xfrm>
          <a:prstGeom prst="rect">
            <a:avLst/>
          </a:prstGeom>
        </p:spPr>
        <p:txBody>
          <a:bodyPr anchor="t"/>
          <a:lstStyle>
            <a:lvl1pPr marL="0" indent="0">
              <a:buClrTx/>
              <a:buSzTx/>
              <a:buNone/>
              <a:defRPr sz="2200">
                <a:solidFill>
                  <a:srgbClr val="D9F1F6"/>
                </a:solidFill>
              </a:defRPr>
            </a:lvl1pPr>
            <a:lvl2pPr marL="0" indent="457200">
              <a:buClrTx/>
              <a:buSzTx/>
              <a:buNone/>
              <a:defRPr sz="2200">
                <a:solidFill>
                  <a:srgbClr val="D9F1F6"/>
                </a:solidFill>
              </a:defRPr>
            </a:lvl2pPr>
            <a:lvl3pPr marL="0" indent="914400">
              <a:buClrTx/>
              <a:buSzTx/>
              <a:buNone/>
              <a:defRPr sz="2200">
                <a:solidFill>
                  <a:srgbClr val="D9F1F6"/>
                </a:solidFill>
              </a:defRPr>
            </a:lvl3pPr>
            <a:lvl4pPr marL="0" indent="1371600">
              <a:buClrTx/>
              <a:buSzTx/>
              <a:buNone/>
              <a:defRPr sz="2200">
                <a:solidFill>
                  <a:srgbClr val="D9F1F6"/>
                </a:solidFill>
              </a:defRPr>
            </a:lvl4pPr>
            <a:lvl5pPr marL="0" indent="1828800">
              <a:buClrTx/>
              <a:buSzTx/>
              <a:buNone/>
              <a:defRPr sz="2200">
                <a:solidFill>
                  <a:srgbClr val="D9F1F6"/>
                </a:solid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Slide 0">
    <p:bg>
      <p:bgPr>
        <a:solidFill>
          <a:srgbClr val="414141"/>
        </a:solidFill>
        <a:effectLst/>
      </p:bgPr>
    </p:bg>
    <p:spTree>
      <p:nvGrpSpPr>
        <p:cNvPr id="1" name=""/>
        <p:cNvGrpSpPr/>
        <p:nvPr/>
      </p:nvGrpSpPr>
      <p:grpSpPr>
        <a:xfrm>
          <a:off x="0" y="0"/>
          <a:ext cx="0" cy="0"/>
          <a:chOff x="0" y="0"/>
          <a:chExt cx="0" cy="0"/>
        </a:xfrm>
      </p:grpSpPr>
      <p:sp>
        <p:nvSpPr>
          <p:cNvPr id="22" name="Rectangle 6"/>
          <p:cNvSpPr/>
          <p:nvPr/>
        </p:nvSpPr>
        <p:spPr>
          <a:xfrm>
            <a:off x="0" y="761998"/>
            <a:ext cx="9141619" cy="5334003"/>
          </a:xfrm>
          <a:prstGeom prst="rect">
            <a:avLst/>
          </a:prstGeom>
          <a:solidFill>
            <a:schemeClr val="accent1"/>
          </a:solidFill>
          <a:ln w="12700">
            <a:miter lim="400000"/>
          </a:ln>
        </p:spPr>
        <p:txBody>
          <a:bodyPr lIns="45719" rIns="45719"/>
          <a:lstStyle/>
          <a:p>
            <a:pPr>
              <a:defRPr>
                <a:solidFill>
                  <a:srgbClr val="FFFFFF"/>
                </a:solidFill>
              </a:defRPr>
            </a:pPr>
            <a:endParaRPr/>
          </a:p>
        </p:txBody>
      </p:sp>
      <p:sp>
        <p:nvSpPr>
          <p:cNvPr id="23" name="Rectangle 7"/>
          <p:cNvSpPr/>
          <p:nvPr/>
        </p:nvSpPr>
        <p:spPr>
          <a:xfrm>
            <a:off x="9270262" y="761998"/>
            <a:ext cx="2925319" cy="5334003"/>
          </a:xfrm>
          <a:prstGeom prst="rect">
            <a:avLst/>
          </a:prstGeom>
          <a:solidFill>
            <a:srgbClr val="C8C8C8">
              <a:alpha val="49804"/>
            </a:srgbClr>
          </a:solidFill>
          <a:ln w="12700">
            <a:miter lim="400000"/>
          </a:ln>
        </p:spPr>
        <p:txBody>
          <a:bodyPr lIns="45719" rIns="45719"/>
          <a:lstStyle/>
          <a:p>
            <a:pPr>
              <a:defRPr>
                <a:solidFill>
                  <a:srgbClr val="FFFFFF"/>
                </a:solidFill>
              </a:defRPr>
            </a:pPr>
            <a:endParaRPr/>
          </a:p>
        </p:txBody>
      </p:sp>
      <p:sp>
        <p:nvSpPr>
          <p:cNvPr id="24" name="Title Text"/>
          <p:cNvSpPr txBox="1">
            <a:spLocks noGrp="1"/>
          </p:cNvSpPr>
          <p:nvPr>
            <p:ph type="title"/>
          </p:nvPr>
        </p:nvSpPr>
        <p:spPr>
          <a:xfrm>
            <a:off x="1069847" y="1298447"/>
            <a:ext cx="7315201" cy="3255266"/>
          </a:xfrm>
          <a:prstGeom prst="rect">
            <a:avLst/>
          </a:prstGeom>
        </p:spPr>
        <p:txBody>
          <a:bodyPr anchor="b"/>
          <a:lstStyle>
            <a:lvl1pPr>
              <a:defRPr sz="5900" spc="-100"/>
            </a:lvl1pPr>
          </a:lstStyle>
          <a:p>
            <a:r>
              <a:t>Title Text</a:t>
            </a:r>
          </a:p>
        </p:txBody>
      </p:sp>
      <p:sp>
        <p:nvSpPr>
          <p:cNvPr id="25" name="Body Level One…"/>
          <p:cNvSpPr txBox="1">
            <a:spLocks noGrp="1"/>
          </p:cNvSpPr>
          <p:nvPr>
            <p:ph type="body" sz="quarter" idx="1"/>
          </p:nvPr>
        </p:nvSpPr>
        <p:spPr>
          <a:xfrm>
            <a:off x="1100015" y="4670245"/>
            <a:ext cx="7315201" cy="914401"/>
          </a:xfrm>
          <a:prstGeom prst="rect">
            <a:avLst/>
          </a:prstGeom>
        </p:spPr>
        <p:txBody>
          <a:bodyPr anchor="t"/>
          <a:lstStyle>
            <a:lvl1pPr marL="0" indent="0">
              <a:buClrTx/>
              <a:buSzTx/>
              <a:buNone/>
              <a:defRPr sz="2200">
                <a:solidFill>
                  <a:srgbClr val="D9F1F6"/>
                </a:solidFill>
              </a:defRPr>
            </a:lvl1pPr>
            <a:lvl2pPr marL="0" indent="457200">
              <a:buClrTx/>
              <a:buSzTx/>
              <a:buNone/>
              <a:defRPr sz="2200">
                <a:solidFill>
                  <a:srgbClr val="D9F1F6"/>
                </a:solidFill>
              </a:defRPr>
            </a:lvl2pPr>
            <a:lvl3pPr marL="0" indent="914400">
              <a:buClrTx/>
              <a:buSzTx/>
              <a:buNone/>
              <a:defRPr sz="2200">
                <a:solidFill>
                  <a:srgbClr val="D9F1F6"/>
                </a:solidFill>
              </a:defRPr>
            </a:lvl3pPr>
            <a:lvl4pPr marL="0" indent="1371600">
              <a:buClrTx/>
              <a:buSzTx/>
              <a:buNone/>
              <a:defRPr sz="2200">
                <a:solidFill>
                  <a:srgbClr val="D9F1F6"/>
                </a:solidFill>
              </a:defRPr>
            </a:lvl4pPr>
            <a:lvl5pPr marL="0" indent="1828800">
              <a:buClrTx/>
              <a:buSzTx/>
              <a:buNone/>
              <a:defRPr sz="2200">
                <a:solidFill>
                  <a:srgbClr val="D9F1F6"/>
                </a:solidFill>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3"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34"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35"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36" name="Body Level One…"/>
          <p:cNvSpPr txBox="1">
            <a:spLocks noGrp="1"/>
          </p:cNvSpPr>
          <p:nvPr>
            <p:ph type="body" idx="1"/>
          </p:nvPr>
        </p:nvSpPr>
        <p:spPr>
          <a:xfrm>
            <a:off x="3869268" y="864108"/>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4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4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46" name="Title Text"/>
          <p:cNvSpPr txBox="1">
            <a:spLocks noGrp="1"/>
          </p:cNvSpPr>
          <p:nvPr>
            <p:ph type="title"/>
          </p:nvPr>
        </p:nvSpPr>
        <p:spPr>
          <a:xfrm>
            <a:off x="3867911" y="1298447"/>
            <a:ext cx="7315201" cy="3255266"/>
          </a:xfrm>
          <a:prstGeom prst="rect">
            <a:avLst/>
          </a:prstGeom>
        </p:spPr>
        <p:txBody>
          <a:bodyPr anchor="b"/>
          <a:lstStyle>
            <a:lvl1pPr>
              <a:defRPr sz="5900" spc="-100">
                <a:solidFill>
                  <a:srgbClr val="595959"/>
                </a:solidFill>
              </a:defRPr>
            </a:lvl1pPr>
          </a:lstStyle>
          <a:p>
            <a:r>
              <a:t>Title Text</a:t>
            </a:r>
          </a:p>
        </p:txBody>
      </p:sp>
      <p:sp>
        <p:nvSpPr>
          <p:cNvPr id="47" name="Body Level One…"/>
          <p:cNvSpPr txBox="1">
            <a:spLocks noGrp="1"/>
          </p:cNvSpPr>
          <p:nvPr>
            <p:ph type="body" sz="quarter" idx="1"/>
          </p:nvPr>
        </p:nvSpPr>
        <p:spPr>
          <a:xfrm>
            <a:off x="3886200" y="4672584"/>
            <a:ext cx="7315200" cy="914401"/>
          </a:xfrm>
          <a:prstGeom prst="rect">
            <a:avLst/>
          </a:prstGeom>
        </p:spPr>
        <p:txBody>
          <a:bodyPr anchor="t"/>
          <a:lstStyle>
            <a:lvl1pPr marL="0" indent="0">
              <a:buClrTx/>
              <a:buSzTx/>
              <a:buNone/>
              <a:defRPr sz="2200"/>
            </a:lvl1pPr>
            <a:lvl2pPr marL="0" indent="457200">
              <a:buClrTx/>
              <a:buSzTx/>
              <a:buNone/>
              <a:defRPr sz="2200"/>
            </a:lvl2pPr>
            <a:lvl3pPr marL="0" indent="914400">
              <a:buClrTx/>
              <a:buSzTx/>
              <a:buNone/>
              <a:defRPr sz="2200"/>
            </a:lvl3pPr>
            <a:lvl4pPr marL="0" indent="1371600">
              <a:buClrTx/>
              <a:buSzTx/>
              <a:buNone/>
              <a:defRPr sz="2200"/>
            </a:lvl4pPr>
            <a:lvl5pPr marL="0" indent="1828800">
              <a:buClrTx/>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66"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67"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68"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69" name="Body Level One…"/>
          <p:cNvSpPr txBox="1">
            <a:spLocks noGrp="1"/>
          </p:cNvSpPr>
          <p:nvPr>
            <p:ph type="body" sz="quarter" idx="1"/>
          </p:nvPr>
        </p:nvSpPr>
        <p:spPr>
          <a:xfrm>
            <a:off x="3867911" y="1023585"/>
            <a:ext cx="3474722" cy="807721"/>
          </a:xfrm>
          <a:prstGeom prst="rect">
            <a:avLst/>
          </a:prstGeom>
        </p:spPr>
        <p:txBody>
          <a:bodyPr anchor="b"/>
          <a:lstStyle>
            <a:lvl1pPr marL="0" indent="0">
              <a:spcBef>
                <a:spcPts val="0"/>
              </a:spcBef>
              <a:buClrTx/>
              <a:buSzTx/>
              <a:buNone/>
            </a:lvl1pPr>
            <a:lvl2pPr marL="0" indent="457200">
              <a:spcBef>
                <a:spcPts val="0"/>
              </a:spcBef>
              <a:buClrTx/>
              <a:buSzTx/>
              <a:buNone/>
            </a:lvl2pPr>
            <a:lvl3pPr marL="0" indent="914400">
              <a:spcBef>
                <a:spcPts val="0"/>
              </a:spcBef>
              <a:buClrTx/>
              <a:buSzTx/>
              <a:buNone/>
            </a:lvl3pPr>
            <a:lvl4pPr marL="0" indent="1371600">
              <a:spcBef>
                <a:spcPts val="0"/>
              </a:spcBef>
              <a:buClrTx/>
              <a:buSzTx/>
              <a:buNone/>
            </a:lvl4pPr>
            <a:lvl5pPr marL="0" indent="1828800">
              <a:spcBef>
                <a:spcPts val="0"/>
              </a:spcBef>
              <a:buClrTx/>
              <a:buSzTx/>
              <a:buNone/>
            </a:lvl5pPr>
          </a:lstStyle>
          <a:p>
            <a:r>
              <a:t>Body Level One</a:t>
            </a:r>
          </a:p>
          <a:p>
            <a:pPr lvl="1"/>
            <a:r>
              <a:t>Body Level Two</a:t>
            </a:r>
          </a:p>
          <a:p>
            <a:pPr lvl="2"/>
            <a:r>
              <a:t>Body Level Three</a:t>
            </a:r>
          </a:p>
          <a:p>
            <a:pPr lvl="3"/>
            <a:r>
              <a:t>Body Level Four</a:t>
            </a:r>
          </a:p>
          <a:p>
            <a:pPr lvl="4"/>
            <a:r>
              <a:t>Body Level Five</a:t>
            </a:r>
          </a:p>
        </p:txBody>
      </p:sp>
      <p:sp>
        <p:nvSpPr>
          <p:cNvPr id="70" name="Text Placeholder 4"/>
          <p:cNvSpPr>
            <a:spLocks noGrp="1"/>
          </p:cNvSpPr>
          <p:nvPr>
            <p:ph type="body" sz="quarter" idx="21"/>
          </p:nvPr>
        </p:nvSpPr>
        <p:spPr>
          <a:xfrm>
            <a:off x="7818463" y="1023585"/>
            <a:ext cx="3474721" cy="813172"/>
          </a:xfrm>
          <a:prstGeom prst="rect">
            <a:avLst/>
          </a:prstGeom>
        </p:spPr>
        <p:txBody>
          <a:bodyPr anchor="b"/>
          <a:lstStyle/>
          <a:p>
            <a:pPr marL="0" indent="0">
              <a:spcBef>
                <a:spcPts val="0"/>
              </a:spcBef>
              <a:buClrTx/>
              <a:buSzTx/>
              <a:buNone/>
            </a:pPr>
            <a:endParaRP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07"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108"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109"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110" name="Picture Placeholder 2"/>
          <p:cNvSpPr>
            <a:spLocks noGrp="1"/>
          </p:cNvSpPr>
          <p:nvPr>
            <p:ph type="pic" idx="21"/>
          </p:nvPr>
        </p:nvSpPr>
        <p:spPr>
          <a:xfrm>
            <a:off x="3570644" y="767419"/>
            <a:ext cx="8115231" cy="5330953"/>
          </a:xfrm>
          <a:prstGeom prst="rect">
            <a:avLst/>
          </a:prstGeom>
        </p:spPr>
        <p:txBody>
          <a:bodyPr lIns="91439" rIns="91439" anchor="t">
            <a:noAutofit/>
          </a:bodyPr>
          <a:lstStyle/>
          <a:p>
            <a:endParaRPr/>
          </a:p>
        </p:txBody>
      </p:sp>
      <p:sp>
        <p:nvSpPr>
          <p:cNvPr id="111" name="Body Level One…"/>
          <p:cNvSpPr txBox="1">
            <a:spLocks noGrp="1"/>
          </p:cNvSpPr>
          <p:nvPr>
            <p:ph type="body" sz="quarter" idx="1"/>
          </p:nvPr>
        </p:nvSpPr>
        <p:spPr>
          <a:xfrm>
            <a:off x="256031" y="3493008"/>
            <a:ext cx="2834641" cy="2322577"/>
          </a:xfrm>
          <a:prstGeom prst="rect">
            <a:avLst/>
          </a:prstGeom>
        </p:spPr>
        <p:txBody>
          <a:bodyPr anchor="t"/>
          <a:lstStyle>
            <a:lvl1pPr marL="0" indent="0">
              <a:lnSpc>
                <a:spcPct val="100000"/>
              </a:lnSpc>
              <a:buClrTx/>
              <a:buSzTx/>
              <a:buNone/>
              <a:defRPr sz="1400">
                <a:solidFill>
                  <a:srgbClr val="FFFFFF"/>
                </a:solidFill>
              </a:defRPr>
            </a:lvl1pPr>
            <a:lvl2pPr marL="0" indent="457200">
              <a:lnSpc>
                <a:spcPct val="100000"/>
              </a:lnSpc>
              <a:buClrTx/>
              <a:buSzTx/>
              <a:buNone/>
              <a:defRPr sz="1400">
                <a:solidFill>
                  <a:srgbClr val="FFFFFF"/>
                </a:solidFill>
              </a:defRPr>
            </a:lvl2pPr>
            <a:lvl3pPr marL="0" indent="914400">
              <a:lnSpc>
                <a:spcPct val="100000"/>
              </a:lnSpc>
              <a:buClrTx/>
              <a:buSzTx/>
              <a:buNone/>
              <a:defRPr sz="1400">
                <a:solidFill>
                  <a:srgbClr val="FFFFFF"/>
                </a:solidFill>
              </a:defRPr>
            </a:lvl3pPr>
            <a:lvl4pPr marL="0" indent="1371600">
              <a:lnSpc>
                <a:spcPct val="100000"/>
              </a:lnSpc>
              <a:buClrTx/>
              <a:buSzTx/>
              <a:buNone/>
              <a:defRPr sz="1400">
                <a:solidFill>
                  <a:srgbClr val="FFFFFF"/>
                </a:solidFill>
              </a:defRPr>
            </a:lvl4pPr>
            <a:lvl5pPr marL="0" indent="1828800">
              <a:lnSpc>
                <a:spcPct val="100000"/>
              </a:lnSpc>
              <a:buClrTx/>
              <a:buSzTx/>
              <a:buNone/>
              <a:defRPr sz="1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24821"/>
            <a:ext cx="10972800" cy="12426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467453"/>
            <a:ext cx="10972800" cy="47914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08521" y="6404292"/>
            <a:ext cx="256541" cy="269241"/>
          </a:xfrm>
          <a:prstGeom prst="rect">
            <a:avLst/>
          </a:prstGeom>
          <a:ln w="12700">
            <a:miter lim="400000"/>
          </a:ln>
        </p:spPr>
        <p:txBody>
          <a:bodyPr wrap="none" lIns="45719" rIns="45719" anchor="ctr">
            <a:spAutoFit/>
          </a:bodyPr>
          <a:lstStyle>
            <a:lvl1pPr algn="r">
              <a:defRPr sz="1200">
                <a:solidFill>
                  <a:schemeClr val="accent1"/>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8" r:id="rId7"/>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p:titleStyle>
    <p:body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D4B4B-FF04-5B63-EB56-17920C89B2B5}"/>
              </a:ext>
            </a:extLst>
          </p:cNvPr>
          <p:cNvSpPr>
            <a:spLocks noGrp="1"/>
          </p:cNvSpPr>
          <p:nvPr>
            <p:ph type="title"/>
          </p:nvPr>
        </p:nvSpPr>
        <p:spPr>
          <a:xfrm>
            <a:off x="1069847" y="1298448"/>
            <a:ext cx="7315201" cy="3062882"/>
          </a:xfrm>
        </p:spPr>
        <p:txBody>
          <a:bodyPr lIns="45719" tIns="45720" rIns="45719" bIns="45720" anchor="b">
            <a:normAutofit fontScale="90000"/>
          </a:bodyPr>
          <a:lstStyle/>
          <a:p>
            <a:pPr algn="ctr"/>
            <a:br>
              <a:rPr lang="en-US">
                <a:solidFill>
                  <a:schemeClr val="tx1"/>
                </a:solidFill>
                <a:cs typeface="Times New Roman"/>
              </a:rPr>
            </a:br>
            <a:br>
              <a:rPr lang="en-US">
                <a:solidFill>
                  <a:schemeClr val="tx1"/>
                </a:solidFill>
                <a:cs typeface="Times New Roman"/>
              </a:rPr>
            </a:br>
            <a:br>
              <a:rPr lang="en-US">
                <a:solidFill>
                  <a:schemeClr val="tx1"/>
                </a:solidFill>
                <a:cs typeface="Times New Roman"/>
              </a:rPr>
            </a:br>
            <a:br>
              <a:rPr lang="en-US">
                <a:solidFill>
                  <a:schemeClr val="tx1"/>
                </a:solidFill>
                <a:cs typeface="Times New Roman"/>
              </a:rPr>
            </a:br>
            <a:br>
              <a:rPr lang="en-US">
                <a:solidFill>
                  <a:schemeClr val="tx1"/>
                </a:solidFill>
                <a:cs typeface="Times New Roman"/>
              </a:rPr>
            </a:br>
            <a:br>
              <a:rPr lang="en-US">
                <a:solidFill>
                  <a:schemeClr val="tx1"/>
                </a:solidFill>
                <a:cs typeface="Times New Roman"/>
              </a:rPr>
            </a:br>
            <a:r>
              <a:rPr lang="en-US" sz="4900" b="1">
                <a:solidFill>
                  <a:schemeClr val="tx1"/>
                </a:solidFill>
                <a:cs typeface="Times New Roman"/>
              </a:rPr>
              <a:t>Executive Office of Aging and Independence (AGE) Assisted Living Regulations and Enforcement</a:t>
            </a:r>
            <a:br>
              <a:rPr lang="en-US">
                <a:solidFill>
                  <a:schemeClr val="tx1"/>
                </a:solidFill>
                <a:latin typeface="Times New Roman"/>
                <a:cs typeface="Times New Roman"/>
              </a:rPr>
            </a:br>
            <a:endParaRPr lang="en-US">
              <a:solidFill>
                <a:schemeClr val="tx1"/>
              </a:solidFill>
              <a:latin typeface="Times New Roman"/>
              <a:cs typeface="Times New Roman"/>
            </a:endParaRPr>
          </a:p>
        </p:txBody>
      </p:sp>
      <p:sp>
        <p:nvSpPr>
          <p:cNvPr id="3" name="Text Placeholder 2">
            <a:extLst>
              <a:ext uri="{FF2B5EF4-FFF2-40B4-BE49-F238E27FC236}">
                <a16:creationId xmlns:a16="http://schemas.microsoft.com/office/drawing/2014/main" id="{3E94B1B1-0027-E6F2-53E8-26C4DC71350A}"/>
              </a:ext>
            </a:extLst>
          </p:cNvPr>
          <p:cNvSpPr>
            <a:spLocks noGrp="1"/>
          </p:cNvSpPr>
          <p:nvPr>
            <p:ph type="body" sz="quarter" idx="1"/>
          </p:nvPr>
        </p:nvSpPr>
        <p:spPr>
          <a:xfrm>
            <a:off x="1071261" y="3917576"/>
            <a:ext cx="7329578" cy="1972235"/>
          </a:xfrm>
        </p:spPr>
        <p:txBody>
          <a:bodyPr lIns="45719" tIns="45720" rIns="45719" bIns="45720" anchor="t">
            <a:normAutofit fontScale="25000" lnSpcReduction="20000"/>
          </a:bodyPr>
          <a:lstStyle/>
          <a:p>
            <a:pPr algn="ctr"/>
            <a:r>
              <a:rPr lang="en-US" sz="7200" b="1">
                <a:solidFill>
                  <a:schemeClr val="tx1"/>
                </a:solidFill>
                <a:latin typeface="Arial" panose="020B0604020202020204" pitchFamily="34" charset="0"/>
                <a:cs typeface="Arial" panose="020B0604020202020204" pitchFamily="34" charset="0"/>
              </a:rPr>
              <a:t>September 30, 2026</a:t>
            </a:r>
            <a:endParaRPr lang="en-US" sz="7200">
              <a:solidFill>
                <a:schemeClr val="tx1"/>
              </a:solidFill>
              <a:latin typeface="Arial" panose="020B0604020202020204" pitchFamily="34" charset="0"/>
              <a:cs typeface="Arial" panose="020B0604020202020204" pitchFamily="34" charset="0"/>
            </a:endParaRPr>
          </a:p>
          <a:p>
            <a:pPr algn="ctr"/>
            <a:endParaRPr lang="en-US" sz="6400" b="1">
              <a:solidFill>
                <a:schemeClr val="tx1"/>
              </a:solidFill>
              <a:latin typeface="Arial" panose="020B0604020202020204" pitchFamily="34" charset="0"/>
              <a:cs typeface="Arial" panose="020B0604020202020204" pitchFamily="34" charset="0"/>
            </a:endParaRPr>
          </a:p>
          <a:p>
            <a:pPr algn="ctr">
              <a:spcBef>
                <a:spcPts val="800"/>
              </a:spcBef>
            </a:pPr>
            <a:r>
              <a:rPr lang="en-US" sz="7200" b="1">
                <a:solidFill>
                  <a:schemeClr val="tx1"/>
                </a:solidFill>
                <a:latin typeface="Arial" panose="020B0604020202020204" pitchFamily="34" charset="0"/>
                <a:cs typeface="Arial" panose="020B0604020202020204" pitchFamily="34" charset="0"/>
              </a:rPr>
              <a:t>Liane Zeitz, CELA*                          Kathleen Lynch Moncata, Esq</a:t>
            </a:r>
            <a:r>
              <a:rPr lang="en-US" sz="6400">
                <a:solidFill>
                  <a:schemeClr val="tx1"/>
                </a:solidFill>
                <a:latin typeface="Arial" panose="020B0604020202020204" pitchFamily="34" charset="0"/>
                <a:cs typeface="Arial" panose="020B0604020202020204" pitchFamily="34" charset="0"/>
              </a:rPr>
              <a:t>.</a:t>
            </a:r>
          </a:p>
          <a:p>
            <a:r>
              <a:rPr lang="en-US" sz="6400">
                <a:solidFill>
                  <a:schemeClr val="tx1"/>
                </a:solidFill>
                <a:latin typeface="Arial" panose="020B0604020202020204" pitchFamily="34" charset="0"/>
                <a:cs typeface="Arial" panose="020B0604020202020204" pitchFamily="34" charset="0"/>
              </a:rPr>
              <a:t>*</a:t>
            </a:r>
            <a:r>
              <a:rPr lang="en-US" sz="4400">
                <a:solidFill>
                  <a:schemeClr val="tx1"/>
                </a:solidFill>
                <a:latin typeface="Arial" panose="020B0604020202020204" pitchFamily="34" charset="0"/>
                <a:cs typeface="Arial" panose="020B0604020202020204" pitchFamily="34" charset="0"/>
              </a:rPr>
              <a:t>Certified as a </a:t>
            </a:r>
            <a:r>
              <a:rPr lang="en-US" sz="4400" i="1" kern="100">
                <a:solidFill>
                  <a:srgbClr val="222222"/>
                </a:solidFill>
                <a:effectLst/>
                <a:latin typeface="Arial" panose="020B0604020202020204" pitchFamily="34" charset="0"/>
                <a:ea typeface="Calibri" panose="020F0502020204030204" pitchFamily="34" charset="0"/>
                <a:cs typeface="Arial" panose="020B0604020202020204" pitchFamily="34" charset="0"/>
              </a:rPr>
              <a:t>an Elder Law Attorney by the National Elder Law Foundation, the only national organization accredited by the American Bar Association to certify attorneys in elder </a:t>
            </a:r>
            <a:r>
              <a:rPr lang="en-US" sz="4400" i="1" kern="100">
                <a:solidFill>
                  <a:srgbClr val="222222"/>
                </a:solidFill>
                <a:latin typeface="Arial" panose="020B0604020202020204" pitchFamily="34" charset="0"/>
                <a:ea typeface="Calibri" panose="020F0502020204030204" pitchFamily="34" charset="0"/>
                <a:cs typeface="Arial" panose="020B0604020202020204" pitchFamily="34" charset="0"/>
              </a:rPr>
              <a:t>law. Massachusetts does not recognize legal specialties for certification.</a:t>
            </a:r>
            <a:endParaRPr lang="en-US" sz="4400" kern="100">
              <a:latin typeface="Arial" panose="020B0604020202020204" pitchFamily="34" charset="0"/>
              <a:ea typeface="Aptos" panose="020B0004020202020204" pitchFamily="34" charset="0"/>
              <a:cs typeface="Arial" panose="020B0604020202020204" pitchFamily="34" charset="0"/>
            </a:endParaRPr>
          </a:p>
          <a:p>
            <a:pPr marL="0" marR="0">
              <a:buNone/>
            </a:pPr>
            <a:endParaRPr lang="en-US" sz="6400" kern="100">
              <a:effectLst/>
              <a:latin typeface="Arial" panose="020B0604020202020204" pitchFamily="34" charset="0"/>
              <a:ea typeface="Aptos" panose="020B0004020202020204" pitchFamily="34" charset="0"/>
              <a:cs typeface="Arial" panose="020B0604020202020204" pitchFamily="34" charset="0"/>
            </a:endParaRPr>
          </a:p>
          <a:p>
            <a:endParaRPr lang="en-US">
              <a:solidFill>
                <a:schemeClr val="tx1"/>
              </a:solidFill>
              <a:cs typeface="Times New Roman"/>
            </a:endParaRPr>
          </a:p>
          <a:p>
            <a:endParaRPr lang="en-US"/>
          </a:p>
        </p:txBody>
      </p:sp>
    </p:spTree>
    <p:extLst>
      <p:ext uri="{BB962C8B-B14F-4D97-AF65-F5344CB8AC3E}">
        <p14:creationId xmlns:p14="http://schemas.microsoft.com/office/powerpoint/2010/main" val="382730818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ectangle 20"/>
          <p:cNvSpPr/>
          <p:nvPr/>
        </p:nvSpPr>
        <p:spPr>
          <a:xfrm>
            <a:off x="0" y="758951"/>
            <a:ext cx="3443591" cy="5330954"/>
          </a:xfrm>
          <a:prstGeom prst="rect">
            <a:avLst/>
          </a:prstGeom>
          <a:solidFill>
            <a:schemeClr val="accent1"/>
          </a:solidFill>
          <a:ln w="12700">
            <a:miter lim="400000"/>
          </a:ln>
        </p:spPr>
        <p:txBody>
          <a:bodyPr lIns="45719" rIns="45719"/>
          <a:lstStyle/>
          <a:p>
            <a:pPr>
              <a:defRPr>
                <a:solidFill>
                  <a:srgbClr val="FFFFFF"/>
                </a:solidFill>
              </a:defRPr>
            </a:pPr>
            <a:endParaRPr/>
          </a:p>
        </p:txBody>
      </p:sp>
      <p:sp>
        <p:nvSpPr>
          <p:cNvPr id="161" name="Rectangle 22"/>
          <p:cNvSpPr/>
          <p:nvPr/>
        </p:nvSpPr>
        <p:spPr>
          <a:xfrm>
            <a:off x="11815864" y="758951"/>
            <a:ext cx="384049" cy="5330954"/>
          </a:xfrm>
          <a:prstGeom prst="rect">
            <a:avLst/>
          </a:prstGeom>
          <a:solidFill>
            <a:srgbClr val="C8C8C8">
              <a:alpha val="49804"/>
            </a:srgbClr>
          </a:solidFill>
          <a:ln w="12700">
            <a:miter lim="400000"/>
          </a:ln>
        </p:spPr>
        <p:txBody>
          <a:bodyPr lIns="45719" rIns="45719"/>
          <a:lstStyle/>
          <a:p>
            <a:pPr>
              <a:defRPr>
                <a:solidFill>
                  <a:srgbClr val="FFFFFF"/>
                </a:solidFill>
              </a:defRPr>
            </a:pPr>
            <a:endParaRPr/>
          </a:p>
        </p:txBody>
      </p:sp>
      <p:sp>
        <p:nvSpPr>
          <p:cNvPr id="162" name="Rectangle 24"/>
          <p:cNvSpPr/>
          <p:nvPr/>
        </p:nvSpPr>
        <p:spPr>
          <a:xfrm>
            <a:off x="-53788" y="-53788"/>
            <a:ext cx="12192000" cy="6858000"/>
          </a:xfrm>
          <a:prstGeom prst="rect">
            <a:avLst/>
          </a:prstGeom>
          <a:solidFill>
            <a:srgbClr val="FFFFFF"/>
          </a:solidFill>
          <a:ln w="12700">
            <a:miter lim="400000"/>
          </a:ln>
        </p:spPr>
        <p:txBody>
          <a:bodyPr lIns="45719" rIns="45719"/>
          <a:lstStyle/>
          <a:p>
            <a:pPr>
              <a:defRPr>
                <a:solidFill>
                  <a:srgbClr val="FFFFFF"/>
                </a:solidFill>
              </a:defRPr>
            </a:pPr>
            <a:endParaRPr/>
          </a:p>
        </p:txBody>
      </p:sp>
      <p:sp>
        <p:nvSpPr>
          <p:cNvPr id="163" name="Rectangle 26"/>
          <p:cNvSpPr/>
          <p:nvPr/>
        </p:nvSpPr>
        <p:spPr>
          <a:xfrm>
            <a:off x="-1" y="761998"/>
            <a:ext cx="1286936" cy="5334003"/>
          </a:xfrm>
          <a:prstGeom prst="rect">
            <a:avLst/>
          </a:prstGeom>
          <a:solidFill>
            <a:schemeClr val="accent1"/>
          </a:solidFill>
          <a:ln w="12700">
            <a:miter lim="400000"/>
          </a:ln>
        </p:spPr>
        <p:txBody>
          <a:bodyPr lIns="45719" rIns="45719"/>
          <a:lstStyle/>
          <a:p>
            <a:pPr>
              <a:defRPr>
                <a:solidFill>
                  <a:srgbClr val="FFFFFF"/>
                </a:solidFill>
              </a:defRPr>
            </a:pPr>
            <a:endParaRPr/>
          </a:p>
        </p:txBody>
      </p:sp>
      <p:sp>
        <p:nvSpPr>
          <p:cNvPr id="164" name="Straight Connector 28"/>
          <p:cNvSpPr/>
          <p:nvPr/>
        </p:nvSpPr>
        <p:spPr>
          <a:xfrm flipH="1">
            <a:off x="4951129" y="2085680"/>
            <a:ext cx="1" cy="2686640"/>
          </a:xfrm>
          <a:prstGeom prst="line">
            <a:avLst/>
          </a:prstGeom>
          <a:ln w="12700">
            <a:solidFill>
              <a:srgbClr val="808080"/>
            </a:solidFill>
          </a:ln>
        </p:spPr>
        <p:txBody>
          <a:bodyPr lIns="45719" rIns="45719"/>
          <a:lstStyle/>
          <a:p>
            <a:endParaRPr/>
          </a:p>
        </p:txBody>
      </p:sp>
      <p:sp>
        <p:nvSpPr>
          <p:cNvPr id="165" name="Content Placeholder 2"/>
          <p:cNvSpPr txBox="1">
            <a:spLocks noGrp="1"/>
          </p:cNvSpPr>
          <p:nvPr>
            <p:ph type="body" sz="half" idx="4294967295"/>
          </p:nvPr>
        </p:nvSpPr>
        <p:spPr>
          <a:xfrm>
            <a:off x="5289229" y="864107"/>
            <a:ext cx="5910678" cy="5120642"/>
          </a:xfrm>
          <a:prstGeom prst="rect">
            <a:avLst/>
          </a:prstGeom>
        </p:spPr>
        <p:txBody>
          <a:bodyPr lIns="45719" tIns="45720" rIns="45719" bIns="45720" anchor="ctr">
            <a:normAutofit/>
          </a:bodyPr>
          <a:lstStyle/>
          <a:p>
            <a:pPr marL="1005205" lvl="1" indent="-342900">
              <a:lnSpc>
                <a:spcPct val="81000"/>
              </a:lnSpc>
              <a:spcBef>
                <a:spcPts val="200"/>
              </a:spcBef>
              <a:buClr>
                <a:srgbClr val="000000"/>
              </a:buClr>
              <a:buAutoNum type="romanLcPeriod"/>
              <a:defRPr>
                <a:solidFill>
                  <a:srgbClr val="000000"/>
                </a:solidFill>
              </a:defRPr>
            </a:pPr>
            <a:endParaRPr lang="en-US" sz="2400"/>
          </a:p>
          <a:p>
            <a:pPr marL="1005205" lvl="1" indent="-342900" defTabSz="457200" hangingPunct="0">
              <a:lnSpc>
                <a:spcPct val="100000"/>
              </a:lnSpc>
              <a:spcBef>
                <a:spcPts val="200"/>
              </a:spcBef>
              <a:buClr>
                <a:srgbClr val="000000"/>
              </a:buClr>
              <a:buSzTx/>
              <a:defRPr>
                <a:solidFill>
                  <a:srgbClr val="000000"/>
                </a:solidFill>
              </a:defRPr>
            </a:pPr>
            <a:r>
              <a:rPr kumimoji="0" lang="en-US" sz="2400" b="0" i="0" u="none" strike="noStrike" kern="0" cap="none" spc="0" normalizeH="0" baseline="0" noProof="0">
                <a:ln>
                  <a:noFill/>
                </a:ln>
                <a:solidFill>
                  <a:srgbClr val="000000"/>
                </a:solidFill>
                <a:effectLst/>
                <a:uLnTx/>
                <a:uFillTx/>
                <a:latin typeface="Corbel"/>
                <a:sym typeface="Corbel"/>
              </a:rPr>
              <a:t>Created as a residential model in MA.</a:t>
            </a:r>
          </a:p>
          <a:p>
            <a:pPr marL="1005205" lvl="1" indent="-342900" defTabSz="457200" hangingPunct="0">
              <a:lnSpc>
                <a:spcPct val="100000"/>
              </a:lnSpc>
              <a:spcBef>
                <a:spcPts val="200"/>
              </a:spcBef>
              <a:buClr>
                <a:srgbClr val="000000"/>
              </a:buClr>
              <a:buSzTx/>
              <a:defRPr>
                <a:solidFill>
                  <a:srgbClr val="000000"/>
                </a:solidFill>
              </a:defRPr>
            </a:pPr>
            <a:r>
              <a:rPr kumimoji="0" lang="en-US" sz="2400" b="0" i="0" u="none" strike="noStrike" kern="0" cap="none" spc="0" normalizeH="0" baseline="0" noProof="0">
                <a:ln>
                  <a:noFill/>
                </a:ln>
                <a:solidFill>
                  <a:srgbClr val="000000"/>
                </a:solidFill>
                <a:effectLst/>
                <a:uLnTx/>
                <a:uFillTx/>
                <a:latin typeface="Corbel"/>
                <a:sym typeface="Corbel"/>
              </a:rPr>
              <a:t>Not subject to federal regulation as are nursing homes.  </a:t>
            </a:r>
          </a:p>
          <a:p>
            <a:pPr marL="1005205" lvl="1" indent="-342900" defTabSz="457200" hangingPunct="0">
              <a:lnSpc>
                <a:spcPct val="100000"/>
              </a:lnSpc>
              <a:spcBef>
                <a:spcPts val="200"/>
              </a:spcBef>
              <a:buClr>
                <a:srgbClr val="000000"/>
              </a:buClr>
              <a:buSzTx/>
              <a:defRPr>
                <a:solidFill>
                  <a:srgbClr val="000000"/>
                </a:solidFill>
              </a:defRPr>
            </a:pPr>
            <a:r>
              <a:rPr kumimoji="0" lang="en-US" sz="2400" b="0" i="0" u="none" strike="noStrike" kern="0" cap="none" spc="0" normalizeH="0" baseline="0" noProof="0">
                <a:ln>
                  <a:noFill/>
                </a:ln>
                <a:solidFill>
                  <a:srgbClr val="000000"/>
                </a:solidFill>
                <a:effectLst/>
                <a:uLnTx/>
                <a:uFillTx/>
                <a:latin typeface="Corbel"/>
                <a:sym typeface="Corbel"/>
              </a:rPr>
              <a:t>Provides certain landlord/tenant protections.</a:t>
            </a:r>
          </a:p>
          <a:p>
            <a:pPr marL="1005205" lvl="1" indent="-342900" defTabSz="457200" hangingPunct="0">
              <a:lnSpc>
                <a:spcPct val="100000"/>
              </a:lnSpc>
              <a:spcBef>
                <a:spcPts val="200"/>
              </a:spcBef>
              <a:buClr>
                <a:srgbClr val="000000"/>
              </a:buClr>
              <a:buSzTx/>
              <a:defRPr>
                <a:solidFill>
                  <a:srgbClr val="000000"/>
                </a:solidFill>
              </a:defRPr>
            </a:pPr>
            <a:r>
              <a:rPr lang="en-US" sz="2400">
                <a:solidFill>
                  <a:srgbClr val="000000"/>
                </a:solidFill>
              </a:rPr>
              <a:t>Increasingly medical model - </a:t>
            </a:r>
            <a:r>
              <a:rPr kumimoji="0" lang="en-US" sz="2400" b="0" i="0" u="none" strike="noStrike" kern="0" cap="none" spc="0" normalizeH="0" baseline="0" noProof="0">
                <a:ln>
                  <a:noFill/>
                </a:ln>
                <a:solidFill>
                  <a:srgbClr val="000000"/>
                </a:solidFill>
                <a:effectLst/>
                <a:uLnTx/>
                <a:uFillTx/>
                <a:latin typeface="Corbel"/>
                <a:sym typeface="Corbel"/>
              </a:rPr>
              <a:t>ALRs may be certified to provide   “Basic Health Services.”</a:t>
            </a:r>
          </a:p>
        </p:txBody>
      </p:sp>
      <p:sp>
        <p:nvSpPr>
          <p:cNvPr id="166" name="Rectangle 30"/>
          <p:cNvSpPr/>
          <p:nvPr/>
        </p:nvSpPr>
        <p:spPr>
          <a:xfrm>
            <a:off x="11683988" y="767824"/>
            <a:ext cx="508013" cy="5328175"/>
          </a:xfrm>
          <a:prstGeom prst="rect">
            <a:avLst/>
          </a:prstGeom>
          <a:solidFill>
            <a:srgbClr val="C8C8C8">
              <a:alpha val="50000"/>
            </a:srgbClr>
          </a:solidFill>
          <a:ln w="12700">
            <a:miter lim="400000"/>
          </a:ln>
        </p:spPr>
        <p:txBody>
          <a:bodyPr lIns="45719" rIns="45719" anchor="ctr"/>
          <a:lstStyle/>
          <a:p>
            <a:pPr algn="ctr">
              <a:defRPr>
                <a:solidFill>
                  <a:srgbClr val="FFFFFF"/>
                </a:solidFill>
              </a:defRPr>
            </a:pPr>
            <a:endParaRPr/>
          </a:p>
        </p:txBody>
      </p:sp>
      <p:sp>
        <p:nvSpPr>
          <p:cNvPr id="167" name="TextBox 3"/>
          <p:cNvSpPr txBox="1"/>
          <p:nvPr/>
        </p:nvSpPr>
        <p:spPr>
          <a:xfrm>
            <a:off x="1418811" y="1625599"/>
            <a:ext cx="3582657" cy="3416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20" rIns="45719" bIns="45720" anchor="t">
            <a:spAutoFit/>
          </a:bodyPr>
          <a:lstStyle>
            <a:lvl1pPr algn="just">
              <a:defRPr sz="3600"/>
            </a:lvl1pPr>
          </a:lstStyle>
          <a:p>
            <a:pPr algn="ctr"/>
            <a:r>
              <a:t>Assisted</a:t>
            </a:r>
            <a:r>
              <a:rPr lang="en-US"/>
              <a:t> </a:t>
            </a:r>
            <a:r>
              <a:t>Living Residences</a:t>
            </a:r>
            <a:endParaRPr lang="en-US"/>
          </a:p>
          <a:p>
            <a:endParaRPr lang="en-US"/>
          </a:p>
          <a:p>
            <a:endParaRPr lang="en-US"/>
          </a:p>
          <a:p>
            <a:endParaRPr lang="en-US"/>
          </a:p>
          <a:p>
            <a:endParaRPr lang="en-US"/>
          </a:p>
        </p:txBody>
      </p:sp>
      <p:pic>
        <p:nvPicPr>
          <p:cNvPr id="4" name="Picture 3" descr="Exterior of modern farmhouse">
            <a:extLst>
              <a:ext uri="{FF2B5EF4-FFF2-40B4-BE49-F238E27FC236}">
                <a16:creationId xmlns:a16="http://schemas.microsoft.com/office/drawing/2014/main" id="{9FC79566-1EA6-2530-BBB1-C6714DB016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7761" y="3282006"/>
            <a:ext cx="3122765" cy="2110035"/>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3674D-A008-AA0C-030C-2F05C0A7410D}"/>
              </a:ext>
            </a:extLst>
          </p:cNvPr>
          <p:cNvSpPr>
            <a:spLocks noGrp="1"/>
          </p:cNvSpPr>
          <p:nvPr>
            <p:ph type="title"/>
          </p:nvPr>
        </p:nvSpPr>
        <p:spPr/>
        <p:txBody>
          <a:bodyPr lIns="45719" tIns="45720" rIns="45719" bIns="45720" anchor="ctr">
            <a:normAutofit/>
          </a:bodyPr>
          <a:lstStyle/>
          <a:p>
            <a:pPr>
              <a:lnSpc>
                <a:spcPct val="100000"/>
              </a:lnSpc>
            </a:pPr>
            <a:br>
              <a:rPr lang="en-US"/>
            </a:br>
            <a:r>
              <a:rPr lang="en-US"/>
              <a:t>What is an </a:t>
            </a:r>
          </a:p>
          <a:p>
            <a:pPr>
              <a:lnSpc>
                <a:spcPct val="100000"/>
              </a:lnSpc>
            </a:pPr>
            <a:r>
              <a:rPr lang="en-US"/>
              <a:t>ALR?</a:t>
            </a:r>
          </a:p>
          <a:p>
            <a:pPr>
              <a:lnSpc>
                <a:spcPct val="100000"/>
              </a:lnSpc>
            </a:pPr>
            <a:r>
              <a:rPr lang="en-US" b="1"/>
              <a:t>G.L. 19D § 1</a:t>
            </a:r>
            <a:endParaRPr lang="en-US"/>
          </a:p>
          <a:p>
            <a:pPr>
              <a:lnSpc>
                <a:spcPct val="100000"/>
              </a:lnSpc>
            </a:pPr>
            <a:r>
              <a:rPr lang="en-US" b="1"/>
              <a:t>651 CMR 12.</a:t>
            </a:r>
            <a:r>
              <a:rPr lang="en-US" sz="3200" b="1"/>
              <a:t>02</a:t>
            </a:r>
            <a:r>
              <a:rPr lang="en-US" b="1"/>
              <a:t> (Definitions)</a:t>
            </a:r>
            <a:endParaRPr lang="en-US"/>
          </a:p>
          <a:p>
            <a:endParaRPr lang="en-US"/>
          </a:p>
        </p:txBody>
      </p:sp>
      <p:sp>
        <p:nvSpPr>
          <p:cNvPr id="3" name="Text Placeholder 2">
            <a:extLst>
              <a:ext uri="{FF2B5EF4-FFF2-40B4-BE49-F238E27FC236}">
                <a16:creationId xmlns:a16="http://schemas.microsoft.com/office/drawing/2014/main" id="{65D97BF0-0537-0644-41A7-6A9B7F028CB4}"/>
              </a:ext>
            </a:extLst>
          </p:cNvPr>
          <p:cNvSpPr>
            <a:spLocks noGrp="1"/>
          </p:cNvSpPr>
          <p:nvPr>
            <p:ph type="body" idx="1"/>
          </p:nvPr>
        </p:nvSpPr>
        <p:spPr>
          <a:xfrm>
            <a:off x="3869268" y="864108"/>
            <a:ext cx="7508241" cy="5120641"/>
          </a:xfrm>
        </p:spPr>
        <p:txBody>
          <a:bodyPr lIns="45719" tIns="45720" rIns="45719" bIns="45720" anchor="ctr">
            <a:normAutofit lnSpcReduction="10000"/>
          </a:bodyPr>
          <a:lstStyle/>
          <a:p>
            <a:pPr marL="0" lvl="1" indent="0">
              <a:spcBef>
                <a:spcPts val="200"/>
              </a:spcBef>
              <a:buNone/>
            </a:pPr>
            <a:endParaRPr lang="en-US" sz="2200" b="1">
              <a:solidFill>
                <a:srgbClr val="000000"/>
              </a:solidFill>
            </a:endParaRPr>
          </a:p>
          <a:p>
            <a:pPr marL="0" lvl="1" indent="0">
              <a:spcBef>
                <a:spcPts val="200"/>
              </a:spcBef>
              <a:buNone/>
            </a:pPr>
            <a:endParaRPr lang="en-US" sz="2200" b="1">
              <a:solidFill>
                <a:srgbClr val="000000"/>
              </a:solidFill>
            </a:endParaRPr>
          </a:p>
          <a:p>
            <a:pPr marL="0" lvl="1" indent="0">
              <a:spcBef>
                <a:spcPts val="200"/>
              </a:spcBef>
              <a:buNone/>
            </a:pPr>
            <a:r>
              <a:rPr lang="en-US" sz="2200" b="1">
                <a:solidFill>
                  <a:srgbClr val="000000"/>
                </a:solidFill>
              </a:rPr>
              <a:t>Assisted Living Residence</a:t>
            </a:r>
            <a:endParaRPr lang="en-US" sz="2200">
              <a:solidFill>
                <a:srgbClr val="000000"/>
              </a:solidFill>
            </a:endParaRPr>
          </a:p>
          <a:p>
            <a:pPr marL="457200" lvl="1" indent="-457200">
              <a:spcBef>
                <a:spcPts val="200"/>
              </a:spcBef>
              <a:buAutoNum type="alphaLcPeriod"/>
            </a:pPr>
            <a:endParaRPr lang="en-US" sz="2400">
              <a:solidFill>
                <a:srgbClr val="000000"/>
              </a:solidFill>
            </a:endParaRPr>
          </a:p>
          <a:p>
            <a:pPr marL="457200" lvl="1" indent="-457200">
              <a:spcBef>
                <a:spcPts val="200"/>
              </a:spcBef>
              <a:buAutoNum type="alphaLcPeriod"/>
            </a:pPr>
            <a:r>
              <a:rPr lang="en-US" sz="2400">
                <a:solidFill>
                  <a:srgbClr val="000000"/>
                </a:solidFill>
              </a:rPr>
              <a:t>Provides room and board</a:t>
            </a:r>
            <a:endParaRPr lang="en-US" sz="2400"/>
          </a:p>
          <a:p>
            <a:pPr marL="457200" lvl="1" indent="-457200">
              <a:spcBef>
                <a:spcPts val="200"/>
              </a:spcBef>
              <a:buAutoNum type="alphaLcPeriod"/>
            </a:pPr>
            <a:r>
              <a:rPr lang="en-US" sz="2400">
                <a:solidFill>
                  <a:srgbClr val="000000"/>
                </a:solidFill>
              </a:rPr>
              <a:t>Provides, directly through its employees, or through arrangement with another organization which the entity may or may not control or own</a:t>
            </a:r>
            <a:endParaRPr lang="en-US" sz="2400"/>
          </a:p>
          <a:p>
            <a:pPr marL="457200" lvl="1" indent="-457200">
              <a:spcBef>
                <a:spcPts val="200"/>
              </a:spcBef>
              <a:buAutoNum type="alphaLcPeriod"/>
            </a:pPr>
            <a:r>
              <a:rPr lang="en-US" sz="2400">
                <a:solidFill>
                  <a:srgbClr val="000000"/>
                </a:solidFill>
              </a:rPr>
              <a:t>Personal Care services to three or more adults who are not related by consanguinity or affinity to their care provider</a:t>
            </a:r>
          </a:p>
          <a:p>
            <a:pPr marL="457200" lvl="1" indent="-457200">
              <a:spcBef>
                <a:spcPts val="200"/>
              </a:spcBef>
              <a:buAutoNum type="alphaLcPeriod"/>
            </a:pPr>
            <a:r>
              <a:rPr lang="en-US" sz="2400">
                <a:solidFill>
                  <a:srgbClr val="000000"/>
                </a:solidFill>
              </a:rPr>
              <a:t>Collects payment or third party reimbursements from or on behalf of Residents to pay for the provisions of assistance with the Activities of Daily Living, or arranges for the same</a:t>
            </a:r>
          </a:p>
          <a:p>
            <a:pPr marL="457200" lvl="1" indent="-457200">
              <a:spcBef>
                <a:spcPts val="200"/>
              </a:spcBef>
              <a:buAutoNum type="alphaLcPeriod"/>
            </a:pPr>
            <a:endParaRPr lang="en-US" sz="2400">
              <a:solidFill>
                <a:srgbClr val="000000"/>
              </a:solidFill>
            </a:endParaRPr>
          </a:p>
          <a:p>
            <a:pPr marL="182245" lvl="1" indent="-182245">
              <a:spcBef>
                <a:spcPts val="200"/>
              </a:spcBef>
              <a:buAutoNum type="alphaLcPeriod"/>
            </a:pPr>
            <a:endParaRPr lang="en-US" sz="2400" b="1">
              <a:solidFill>
                <a:srgbClr val="000000"/>
              </a:solidFill>
            </a:endParaRPr>
          </a:p>
          <a:p>
            <a:pPr marL="182245" indent="-182245"/>
            <a:endParaRPr lang="en-US"/>
          </a:p>
        </p:txBody>
      </p:sp>
    </p:spTree>
    <p:extLst>
      <p:ext uri="{BB962C8B-B14F-4D97-AF65-F5344CB8AC3E}">
        <p14:creationId xmlns:p14="http://schemas.microsoft.com/office/powerpoint/2010/main" val="87938072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75AF-AA99-8CF6-0D43-A3CEE57C1EED}"/>
              </a:ext>
            </a:extLst>
          </p:cNvPr>
          <p:cNvSpPr>
            <a:spLocks noGrp="1"/>
          </p:cNvSpPr>
          <p:nvPr>
            <p:ph type="title"/>
          </p:nvPr>
        </p:nvSpPr>
        <p:spPr>
          <a:xfrm>
            <a:off x="252918" y="1123837"/>
            <a:ext cx="3458015" cy="4601184"/>
          </a:xfrm>
        </p:spPr>
        <p:txBody>
          <a:bodyPr lIns="45719" tIns="45720" rIns="45719" bIns="45720" anchor="ctr">
            <a:normAutofit/>
          </a:bodyPr>
          <a:lstStyle/>
          <a:p>
            <a:r>
              <a:rPr lang="en-US"/>
              <a:t>Entities Not Covered by ALR Statute or Regulations</a:t>
            </a:r>
            <a:br>
              <a:rPr lang="en-US"/>
            </a:br>
            <a:br>
              <a:rPr lang="en-US"/>
            </a:br>
            <a:r>
              <a:rPr lang="en-US" sz="2800"/>
              <a:t>G.L. 19D § 3</a:t>
            </a:r>
            <a:br>
              <a:rPr lang="en-US" sz="2800"/>
            </a:br>
            <a:r>
              <a:rPr lang="en-US" sz="2800"/>
              <a:t>651 CMR 12.01 (2) &amp;(3)</a:t>
            </a:r>
          </a:p>
        </p:txBody>
      </p:sp>
      <p:sp>
        <p:nvSpPr>
          <p:cNvPr id="3" name="Text Placeholder 2">
            <a:extLst>
              <a:ext uri="{FF2B5EF4-FFF2-40B4-BE49-F238E27FC236}">
                <a16:creationId xmlns:a16="http://schemas.microsoft.com/office/drawing/2014/main" id="{5C812DEE-7FA3-29EB-6BD2-44CE661DC734}"/>
              </a:ext>
            </a:extLst>
          </p:cNvPr>
          <p:cNvSpPr>
            <a:spLocks noGrp="1"/>
          </p:cNvSpPr>
          <p:nvPr>
            <p:ph type="body" idx="1"/>
          </p:nvPr>
        </p:nvSpPr>
        <p:spPr>
          <a:xfrm>
            <a:off x="4049529" y="864108"/>
            <a:ext cx="7134940" cy="5120641"/>
          </a:xfrm>
        </p:spPr>
        <p:txBody>
          <a:bodyPr lIns="45719" tIns="45720" rIns="45719" bIns="45720" anchor="ctr">
            <a:normAutofit/>
          </a:bodyPr>
          <a:lstStyle/>
          <a:p>
            <a:pPr marL="1144905" lvl="2" indent="0">
              <a:spcBef>
                <a:spcPts val="200"/>
              </a:spcBef>
              <a:buClr>
                <a:srgbClr val="000000"/>
              </a:buClr>
              <a:buNone/>
              <a:defRPr>
                <a:solidFill>
                  <a:srgbClr val="000000"/>
                </a:solidFill>
              </a:defRPr>
            </a:pPr>
            <a:endParaRPr lang="en-US" sz="2400"/>
          </a:p>
          <a:p>
            <a:pPr marL="1144905" lvl="2" indent="0">
              <a:spcBef>
                <a:spcPts val="200"/>
              </a:spcBef>
              <a:buClr>
                <a:srgbClr val="000000"/>
              </a:buClr>
              <a:buNone/>
              <a:defRPr>
                <a:solidFill>
                  <a:srgbClr val="000000"/>
                </a:solidFill>
              </a:defRPr>
            </a:pPr>
            <a:r>
              <a:rPr lang="en-US" sz="2400"/>
              <a:t>Certain entities are specifically excluded from ALR statute/regulations:</a:t>
            </a:r>
          </a:p>
          <a:p>
            <a:pPr marL="1144905" lvl="2" indent="0">
              <a:spcBef>
                <a:spcPts val="200"/>
              </a:spcBef>
              <a:buNone/>
              <a:defRPr>
                <a:solidFill>
                  <a:srgbClr val="000000"/>
                </a:solidFill>
              </a:defRPr>
            </a:pPr>
            <a:endParaRPr lang="en-US" sz="2400"/>
          </a:p>
          <a:p>
            <a:pPr marL="1487805" lvl="2" indent="-342900">
              <a:spcBef>
                <a:spcPts val="200"/>
              </a:spcBef>
              <a:buClr>
                <a:srgbClr val="000000"/>
              </a:buClr>
              <a:buFont typeface="Arial" panose="020B0604020202020204" pitchFamily="34" charset="0"/>
              <a:buChar char="•"/>
              <a:defRPr>
                <a:solidFill>
                  <a:srgbClr val="000000"/>
                </a:solidFill>
              </a:defRPr>
            </a:pPr>
            <a:r>
              <a:rPr lang="en-US" sz="2400"/>
              <a:t>	CCRCs</a:t>
            </a:r>
          </a:p>
          <a:p>
            <a:pPr marL="1487805" lvl="2" indent="-342900">
              <a:spcBef>
                <a:spcPts val="200"/>
              </a:spcBef>
              <a:buClr>
                <a:srgbClr val="000000"/>
              </a:buClr>
              <a:buFont typeface="Arial" panose="020B0604020202020204" pitchFamily="34" charset="0"/>
              <a:buChar char="•"/>
              <a:defRPr>
                <a:solidFill>
                  <a:srgbClr val="000000"/>
                </a:solidFill>
              </a:defRPr>
            </a:pPr>
            <a:r>
              <a:rPr lang="en-US" sz="2400"/>
              <a:t>	Group Homes</a:t>
            </a:r>
          </a:p>
          <a:p>
            <a:pPr marL="1487805" lvl="2" indent="-342900">
              <a:spcBef>
                <a:spcPts val="200"/>
              </a:spcBef>
              <a:buClr>
                <a:srgbClr val="000000"/>
              </a:buClr>
              <a:buFont typeface="Arial" panose="020B0604020202020204" pitchFamily="34" charset="0"/>
              <a:buChar char="•"/>
              <a:defRPr>
                <a:solidFill>
                  <a:srgbClr val="000000"/>
                </a:solidFill>
              </a:defRPr>
            </a:pPr>
            <a:r>
              <a:rPr lang="en-US" sz="2400"/>
              <a:t>	Religious Orders</a:t>
            </a:r>
          </a:p>
          <a:p>
            <a:pPr marL="1487805" lvl="2" indent="-342900">
              <a:spcBef>
                <a:spcPts val="200"/>
              </a:spcBef>
              <a:buClr>
                <a:srgbClr val="000000"/>
              </a:buClr>
              <a:buFont typeface="Arial" panose="020B0604020202020204" pitchFamily="34" charset="0"/>
              <a:buChar char="•"/>
              <a:defRPr>
                <a:solidFill>
                  <a:srgbClr val="000000"/>
                </a:solidFill>
              </a:defRPr>
            </a:pPr>
            <a:r>
              <a:rPr lang="en-US" sz="2400"/>
              <a:t>	Congregate Housing</a:t>
            </a:r>
          </a:p>
          <a:p>
            <a:pPr marL="1144905" lvl="2" indent="0">
              <a:spcBef>
                <a:spcPts val="200"/>
              </a:spcBef>
              <a:buClr>
                <a:srgbClr val="000000"/>
              </a:buClr>
              <a:buNone/>
              <a:defRPr>
                <a:solidFill>
                  <a:srgbClr val="000000"/>
                </a:solidFill>
              </a:defRPr>
            </a:pPr>
            <a:r>
              <a:rPr lang="en-US" sz="2400"/>
              <a:t>	</a:t>
            </a:r>
          </a:p>
          <a:p>
            <a:pPr marL="1144905" lvl="2" indent="0">
              <a:spcBef>
                <a:spcPts val="200"/>
              </a:spcBef>
              <a:buClr>
                <a:srgbClr val="000000"/>
              </a:buClr>
              <a:buNone/>
              <a:defRPr>
                <a:solidFill>
                  <a:srgbClr val="000000"/>
                </a:solidFill>
              </a:defRPr>
            </a:pPr>
            <a:endParaRPr lang="en-US" sz="2400"/>
          </a:p>
          <a:p>
            <a:pPr marL="1144905" lvl="2" indent="0">
              <a:spcBef>
                <a:spcPts val="200"/>
              </a:spcBef>
              <a:buClr>
                <a:srgbClr val="000000"/>
              </a:buClr>
              <a:buNone/>
              <a:defRPr>
                <a:solidFill>
                  <a:srgbClr val="000000"/>
                </a:solidFill>
              </a:defRPr>
            </a:pPr>
            <a:r>
              <a:rPr lang="en-US" sz="2400" b="1"/>
              <a:t>BUT </a:t>
            </a:r>
            <a:r>
              <a:rPr lang="en-US" sz="2400"/>
              <a:t>Attorney General regulations (and Federal Ombudsman Statute) have an expanded definition</a:t>
            </a:r>
          </a:p>
          <a:p>
            <a:endParaRPr lang="en-US"/>
          </a:p>
        </p:txBody>
      </p:sp>
      <p:sp>
        <p:nvSpPr>
          <p:cNvPr id="4" name="TextBox 3">
            <a:extLst>
              <a:ext uri="{FF2B5EF4-FFF2-40B4-BE49-F238E27FC236}">
                <a16:creationId xmlns:a16="http://schemas.microsoft.com/office/drawing/2014/main" id="{AAEED540-4F98-C63D-64AE-87C8029E1141}"/>
              </a:ext>
            </a:extLst>
          </p:cNvPr>
          <p:cNvSpPr txBox="1"/>
          <p:nvPr/>
        </p:nvSpPr>
        <p:spPr>
          <a:xfrm>
            <a:off x="2347913" y="5272088"/>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orbel"/>
              <a:ea typeface="Corbel"/>
              <a:cs typeface="Corbel"/>
              <a:sym typeface="Corbel"/>
            </a:endParaRPr>
          </a:p>
        </p:txBody>
      </p:sp>
    </p:spTree>
    <p:extLst>
      <p:ext uri="{BB962C8B-B14F-4D97-AF65-F5344CB8AC3E}">
        <p14:creationId xmlns:p14="http://schemas.microsoft.com/office/powerpoint/2010/main" val="288947986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7E8D0-0C7A-F558-9640-1FCF1C0BED63}"/>
              </a:ext>
            </a:extLst>
          </p:cNvPr>
          <p:cNvSpPr>
            <a:spLocks noGrp="1"/>
          </p:cNvSpPr>
          <p:nvPr>
            <p:ph type="title"/>
          </p:nvPr>
        </p:nvSpPr>
        <p:spPr>
          <a:xfrm>
            <a:off x="256031" y="1143000"/>
            <a:ext cx="2834641" cy="2377440"/>
          </a:xfrm>
        </p:spPr>
        <p:txBody>
          <a:bodyPr lIns="45719" tIns="45720" rIns="45719" bIns="45720" anchor="b">
            <a:normAutofit/>
          </a:bodyPr>
          <a:lstStyle/>
          <a:p>
            <a:r>
              <a:rPr lang="en-US"/>
              <a:t>ALR Incident Report Trends</a:t>
            </a:r>
          </a:p>
        </p:txBody>
      </p:sp>
      <p:pic>
        <p:nvPicPr>
          <p:cNvPr id="6" name="Picture 5" descr="A table with numbers and numbers&#10;&#10;AI-generated content may be incorrect.">
            <a:extLst>
              <a:ext uri="{FF2B5EF4-FFF2-40B4-BE49-F238E27FC236}">
                <a16:creationId xmlns:a16="http://schemas.microsoft.com/office/drawing/2014/main" id="{936EF3A9-9551-254C-B2FA-624484EA40A6}"/>
              </a:ext>
            </a:extLst>
          </p:cNvPr>
          <p:cNvPicPr>
            <a:picLocks noChangeAspect="1"/>
          </p:cNvPicPr>
          <p:nvPr/>
        </p:nvPicPr>
        <p:blipFill>
          <a:blip r:embed="rId2"/>
          <a:stretch>
            <a:fillRect/>
          </a:stretch>
        </p:blipFill>
        <p:spPr>
          <a:xfrm>
            <a:off x="3554431" y="1414409"/>
            <a:ext cx="8115231" cy="3712717"/>
          </a:xfrm>
          <a:prstGeom prst="rect">
            <a:avLst/>
          </a:prstGeom>
          <a:noFill/>
        </p:spPr>
      </p:pic>
      <p:sp>
        <p:nvSpPr>
          <p:cNvPr id="11" name="Text Placeholder 3">
            <a:extLst>
              <a:ext uri="{FF2B5EF4-FFF2-40B4-BE49-F238E27FC236}">
                <a16:creationId xmlns:a16="http://schemas.microsoft.com/office/drawing/2014/main" id="{957DF040-49A3-9345-FD1F-CED6131F8FF2}"/>
              </a:ext>
            </a:extLst>
          </p:cNvPr>
          <p:cNvSpPr>
            <a:spLocks noGrp="1"/>
          </p:cNvSpPr>
          <p:nvPr>
            <p:ph type="body" sz="quarter" idx="1"/>
          </p:nvPr>
        </p:nvSpPr>
        <p:spPr>
          <a:xfrm>
            <a:off x="256031" y="3493008"/>
            <a:ext cx="2834641" cy="2322577"/>
          </a:xfrm>
        </p:spPr>
        <p:txBody>
          <a:bodyPr lIns="45719" tIns="45720" rIns="45719" bIns="45720" anchor="t">
            <a:normAutofit/>
          </a:bodyPr>
          <a:lstStyle/>
          <a:p>
            <a:r>
              <a:rPr lang="en-US">
                <a:solidFill>
                  <a:schemeClr val="tx1"/>
                </a:solidFill>
              </a:rPr>
              <a:t>Source: ALR Commission Report (1/12/2026)</a:t>
            </a:r>
          </a:p>
        </p:txBody>
      </p:sp>
    </p:spTree>
    <p:extLst>
      <p:ext uri="{BB962C8B-B14F-4D97-AF65-F5344CB8AC3E}">
        <p14:creationId xmlns:p14="http://schemas.microsoft.com/office/powerpoint/2010/main" val="285638629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3771-2B86-D224-F395-1D088FBA6E1C}"/>
              </a:ext>
            </a:extLst>
          </p:cNvPr>
          <p:cNvSpPr>
            <a:spLocks noGrp="1"/>
          </p:cNvSpPr>
          <p:nvPr>
            <p:ph type="title"/>
          </p:nvPr>
        </p:nvSpPr>
        <p:spPr/>
        <p:txBody>
          <a:bodyPr lIns="45719" tIns="45720" rIns="45719" bIns="45720" anchor="ctr">
            <a:normAutofit/>
          </a:bodyPr>
          <a:lstStyle/>
          <a:p>
            <a:r>
              <a:rPr lang="en-US" sz="3200"/>
              <a:t>ALR Changes:</a:t>
            </a:r>
            <a:br>
              <a:rPr lang="en-US" sz="3200"/>
            </a:br>
            <a:r>
              <a:rPr lang="en-US" sz="3200"/>
              <a:t>Chapter 197 of the Acts of 2024</a:t>
            </a:r>
            <a:endParaRPr lang="en-US"/>
          </a:p>
        </p:txBody>
      </p:sp>
      <p:sp>
        <p:nvSpPr>
          <p:cNvPr id="3" name="Text Placeholder 2">
            <a:extLst>
              <a:ext uri="{FF2B5EF4-FFF2-40B4-BE49-F238E27FC236}">
                <a16:creationId xmlns:a16="http://schemas.microsoft.com/office/drawing/2014/main" id="{243108E5-31C1-F6C9-1A2A-317F89EE7421}"/>
              </a:ext>
            </a:extLst>
          </p:cNvPr>
          <p:cNvSpPr>
            <a:spLocks noGrp="1"/>
          </p:cNvSpPr>
          <p:nvPr>
            <p:ph type="body" idx="1"/>
          </p:nvPr>
        </p:nvSpPr>
        <p:spPr/>
        <p:txBody>
          <a:bodyPr lIns="45719" tIns="45720" rIns="45719" bIns="45720" anchor="ctr">
            <a:normAutofit/>
          </a:bodyPr>
          <a:lstStyle/>
          <a:p>
            <a:pPr marL="182245" indent="-182245"/>
            <a:r>
              <a:rPr lang="en-US" sz="2800"/>
              <a:t>Basic Health Services: ALRs able to provide basic health services, if certified by AGE</a:t>
            </a:r>
          </a:p>
          <a:p>
            <a:pPr lvl="1"/>
            <a:r>
              <a:rPr lang="en-US"/>
              <a:t>Previously, no ALR could admit a Resident who requires 24-hour skilled nursing supervision</a:t>
            </a:r>
          </a:p>
          <a:p>
            <a:pPr lvl="1"/>
            <a:r>
              <a:rPr lang="en-US"/>
              <a:t>Can admit if Resident elects to receive Basic Health Services from Residences that are certified to provide such services or from qualified third parties.</a:t>
            </a:r>
          </a:p>
          <a:p>
            <a:pPr marL="502919" lvl="1" indent="0">
              <a:buNone/>
            </a:pPr>
            <a:endParaRPr lang="en-US"/>
          </a:p>
          <a:p>
            <a:pPr marL="182245" indent="-182245"/>
            <a:r>
              <a:rPr lang="en-US" sz="2800"/>
              <a:t>Created ALR Commission</a:t>
            </a:r>
          </a:p>
          <a:p>
            <a:pPr marL="705485" lvl="1" indent="-182245"/>
            <a:r>
              <a:rPr lang="en-US"/>
              <a:t> To study the regulations of ALRs</a:t>
            </a:r>
          </a:p>
          <a:p>
            <a:pPr marL="182245" indent="-182245"/>
            <a:endParaRPr lang="en-US"/>
          </a:p>
        </p:txBody>
      </p:sp>
    </p:spTree>
    <p:extLst>
      <p:ext uri="{BB962C8B-B14F-4D97-AF65-F5344CB8AC3E}">
        <p14:creationId xmlns:p14="http://schemas.microsoft.com/office/powerpoint/2010/main" val="274142049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remen in uniform outside a building&#10;&#10;AI-generated content may be incorrect.">
            <a:extLst>
              <a:ext uri="{FF2B5EF4-FFF2-40B4-BE49-F238E27FC236}">
                <a16:creationId xmlns:a16="http://schemas.microsoft.com/office/drawing/2014/main" id="{5372A8FA-866A-7476-1C2E-F04C9CAF3D35}"/>
              </a:ext>
            </a:extLst>
          </p:cNvPr>
          <p:cNvPicPr>
            <a:picLocks noChangeAspect="1"/>
          </p:cNvPicPr>
          <p:nvPr/>
        </p:nvPicPr>
        <p:blipFill>
          <a:blip r:embed="rId2"/>
          <a:stretch>
            <a:fillRect/>
          </a:stretch>
        </p:blipFill>
        <p:spPr>
          <a:xfrm>
            <a:off x="1547564" y="0"/>
            <a:ext cx="9096871" cy="6096001"/>
          </a:xfrm>
          <a:prstGeom prst="rect">
            <a:avLst/>
          </a:prstGeom>
        </p:spPr>
      </p:pic>
      <p:sp>
        <p:nvSpPr>
          <p:cNvPr id="3" name="TextBox 2">
            <a:extLst>
              <a:ext uri="{FF2B5EF4-FFF2-40B4-BE49-F238E27FC236}">
                <a16:creationId xmlns:a16="http://schemas.microsoft.com/office/drawing/2014/main" id="{FD858DC5-6ADF-922C-F503-96A723E54D76}"/>
              </a:ext>
            </a:extLst>
          </p:cNvPr>
          <p:cNvSpPr txBox="1"/>
          <p:nvPr/>
        </p:nvSpPr>
        <p:spPr>
          <a:xfrm>
            <a:off x="1545980" y="6257192"/>
            <a:ext cx="873662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a:t>July 13, 2025: Photo courtesy of Retired Fall River Firefighter Kenneth Leger</a:t>
            </a:r>
            <a:endParaRPr lang="en-US" sz="1800" b="0" i="0" u="none" strike="noStrike" cap="none" spc="0" normalizeH="0" baseline="0">
              <a:ln>
                <a:noFill/>
              </a:ln>
              <a:solidFill>
                <a:srgbClr val="000000"/>
              </a:solidFill>
              <a:effectLst/>
              <a:uFillTx/>
              <a:latin typeface="Corbel"/>
              <a:ea typeface="Corbel"/>
              <a:cs typeface="Corbel"/>
            </a:endParaRPr>
          </a:p>
        </p:txBody>
      </p:sp>
    </p:spTree>
    <p:extLst>
      <p:ext uri="{BB962C8B-B14F-4D97-AF65-F5344CB8AC3E}">
        <p14:creationId xmlns:p14="http://schemas.microsoft.com/office/powerpoint/2010/main" val="28464823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05FE7-03D5-7C2C-FE29-748DD8D2B208}"/>
              </a:ext>
            </a:extLst>
          </p:cNvPr>
          <p:cNvSpPr>
            <a:spLocks noGrp="1"/>
          </p:cNvSpPr>
          <p:nvPr>
            <p:ph type="title"/>
          </p:nvPr>
        </p:nvSpPr>
        <p:spPr/>
        <p:txBody>
          <a:bodyPr lIns="45719" tIns="45720" rIns="45719" bIns="45720" anchor="ctr">
            <a:normAutofit/>
          </a:bodyPr>
          <a:lstStyle/>
          <a:p>
            <a:pPr algn="ctr"/>
            <a:r>
              <a:rPr lang="en-US" sz="2800" b="0" i="0" u="none" strike="noStrike" baseline="0">
                <a:latin typeface="Corbel"/>
                <a:ea typeface="Corbel"/>
                <a:cs typeface="Corbel"/>
              </a:rPr>
              <a:t>ALR </a:t>
            </a:r>
            <a:br>
              <a:rPr lang="en-US" sz="2800"/>
            </a:br>
            <a:r>
              <a:rPr lang="en-US" sz="2800" b="0" i="0" u="none" strike="noStrike" baseline="0">
                <a:latin typeface="Corbel"/>
                <a:ea typeface="Corbel"/>
                <a:cs typeface="Corbel"/>
              </a:rPr>
              <a:t>Commission Recommendations </a:t>
            </a:r>
            <a:br>
              <a:rPr lang="en-US" sz="2800"/>
            </a:br>
            <a:r>
              <a:rPr lang="en-US" sz="1800"/>
              <a:t>January 12, 2025</a:t>
            </a:r>
          </a:p>
        </p:txBody>
      </p:sp>
      <p:sp>
        <p:nvSpPr>
          <p:cNvPr id="3" name="Text Placeholder 2">
            <a:extLst>
              <a:ext uri="{FF2B5EF4-FFF2-40B4-BE49-F238E27FC236}">
                <a16:creationId xmlns:a16="http://schemas.microsoft.com/office/drawing/2014/main" id="{5689A061-6312-DC6A-0006-7013FFA04975}"/>
              </a:ext>
            </a:extLst>
          </p:cNvPr>
          <p:cNvSpPr>
            <a:spLocks noGrp="1"/>
          </p:cNvSpPr>
          <p:nvPr>
            <p:ph type="body" idx="1"/>
          </p:nvPr>
        </p:nvSpPr>
        <p:spPr/>
        <p:txBody>
          <a:bodyPr lIns="45719" tIns="45720" rIns="45719" bIns="45720" anchor="ctr">
            <a:noAutofit/>
          </a:bodyPr>
          <a:lstStyle/>
          <a:p>
            <a:pPr marL="457200" indent="-457200">
              <a:buAutoNum type="arabicPeriod"/>
            </a:pPr>
            <a:endParaRPr lang="en-US"/>
          </a:p>
          <a:p>
            <a:pPr marL="457200" indent="-457200">
              <a:buAutoNum type="arabicPeriod"/>
            </a:pPr>
            <a:endParaRPr lang="en-US"/>
          </a:p>
          <a:p>
            <a:pPr marL="457200" indent="-457200">
              <a:buAutoNum type="arabicPeriod"/>
            </a:pPr>
            <a:endParaRPr lang="en-US"/>
          </a:p>
          <a:p>
            <a:pPr marL="457200" indent="-457200">
              <a:buAutoNum type="arabicPeriod"/>
            </a:pPr>
            <a:endParaRPr lang="en-US"/>
          </a:p>
          <a:p>
            <a:pPr marL="457200" indent="-457200">
              <a:buAutoNum type="arabicPeriod"/>
            </a:pPr>
            <a:endParaRPr lang="en-US"/>
          </a:p>
          <a:p>
            <a:pPr marL="457200" indent="-457200">
              <a:buAutoNum type="arabicPeriod"/>
            </a:pPr>
            <a:endParaRPr lang="en-US" sz="2800"/>
          </a:p>
          <a:p>
            <a:pPr marL="457200" indent="-457200">
              <a:buAutoNum type="arabicPeriod"/>
            </a:pPr>
            <a:r>
              <a:rPr lang="en-US" sz="2800"/>
              <a:t>Standardize Disclosures to Improve Informed Decision-Making.</a:t>
            </a:r>
          </a:p>
          <a:p>
            <a:pPr marL="457200" indent="-457200">
              <a:buAutoNum type="arabicPeriod"/>
            </a:pPr>
            <a:r>
              <a:rPr lang="en-US" sz="2800"/>
              <a:t>Clarify Assessments, Services and Costs as Needs Change.</a:t>
            </a:r>
          </a:p>
          <a:p>
            <a:pPr marL="457200" indent="-457200">
              <a:buAutoNum type="arabicPeriod"/>
            </a:pPr>
            <a:r>
              <a:rPr lang="en-US" sz="2800"/>
              <a:t>Improve Accessibility of Public Information, Transparency and Accountability.</a:t>
            </a:r>
          </a:p>
          <a:p>
            <a:pPr marL="457200" indent="-457200">
              <a:buAutoNum type="arabicPeriod"/>
            </a:pPr>
            <a:r>
              <a:rPr lang="en-US" sz="2800"/>
              <a:t>Strengthen Staffing &amp; Promote Resident Voice.</a:t>
            </a:r>
          </a:p>
          <a:p>
            <a:pPr marL="457200" indent="-457200">
              <a:buAutoNum type="arabicPeriod"/>
            </a:pPr>
            <a:r>
              <a:rPr lang="en-US" sz="2800"/>
              <a:t>Bolster Emergency Preparedness &amp; Safety</a:t>
            </a:r>
          </a:p>
          <a:p>
            <a:pPr marL="457200" indent="-457200">
              <a:buAutoNum type="arabicPeriod"/>
            </a:pPr>
            <a:r>
              <a:rPr lang="en-US" sz="2800"/>
              <a:t>Establish an ALR Affordability Task Force.</a:t>
            </a:r>
          </a:p>
          <a:p>
            <a:pPr marL="457200" indent="-457200">
              <a:buAutoNum type="arabicPeriod"/>
            </a:pPr>
            <a:endParaRPr lang="en-US"/>
          </a:p>
          <a:p>
            <a:pPr marL="457200" indent="-457200">
              <a:buAutoNum type="arabicPeriod"/>
            </a:pPr>
            <a:endParaRPr lang="en-US"/>
          </a:p>
          <a:p>
            <a:pPr marL="457200" indent="-457200">
              <a:buAutoNum type="arabicPeriod"/>
            </a:pPr>
            <a:endParaRPr lang="en-US"/>
          </a:p>
          <a:p>
            <a:pPr marL="457200" indent="-457200">
              <a:buAutoNum type="arabicPeriod"/>
            </a:pPr>
            <a:endParaRPr lang="en-US"/>
          </a:p>
          <a:p>
            <a:pPr marL="457200" indent="-457200">
              <a:buAutoNum type="arabicPeriod"/>
            </a:pPr>
            <a:endParaRPr lang="en-US"/>
          </a:p>
          <a:p>
            <a:pPr marL="457200" indent="-457200">
              <a:buAutoNum type="arabicPeriod"/>
            </a:pPr>
            <a:endParaRPr lang="en-US"/>
          </a:p>
          <a:p>
            <a:pPr marL="457200" indent="-457200">
              <a:buAutoNum type="arabicPeriod"/>
            </a:pPr>
            <a:endParaRPr lang="en-US"/>
          </a:p>
        </p:txBody>
      </p:sp>
    </p:spTree>
    <p:extLst>
      <p:ext uri="{BB962C8B-B14F-4D97-AF65-F5344CB8AC3E}">
        <p14:creationId xmlns:p14="http://schemas.microsoft.com/office/powerpoint/2010/main" val="355585124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8CD2-CC39-355E-F185-296573FE209C}"/>
              </a:ext>
            </a:extLst>
          </p:cNvPr>
          <p:cNvSpPr>
            <a:spLocks noGrp="1"/>
          </p:cNvSpPr>
          <p:nvPr>
            <p:ph type="title"/>
          </p:nvPr>
        </p:nvSpPr>
        <p:spPr/>
        <p:txBody>
          <a:bodyPr/>
          <a:lstStyle/>
          <a:p>
            <a:r>
              <a:rPr lang="en-US"/>
              <a:t>Fundamental Change</a:t>
            </a:r>
          </a:p>
        </p:txBody>
      </p:sp>
      <p:sp>
        <p:nvSpPr>
          <p:cNvPr id="3" name="Text Placeholder 2">
            <a:extLst>
              <a:ext uri="{FF2B5EF4-FFF2-40B4-BE49-F238E27FC236}">
                <a16:creationId xmlns:a16="http://schemas.microsoft.com/office/drawing/2014/main" id="{18994C6D-7A70-6DAE-0911-C9DD64C3AFB3}"/>
              </a:ext>
            </a:extLst>
          </p:cNvPr>
          <p:cNvSpPr>
            <a:spLocks noGrp="1"/>
          </p:cNvSpPr>
          <p:nvPr>
            <p:ph type="body" idx="1"/>
          </p:nvPr>
        </p:nvSpPr>
        <p:spPr/>
        <p:txBody>
          <a:bodyPr lIns="45719" tIns="45720" rIns="45719" bIns="45720" anchor="ctr">
            <a:normAutofit/>
          </a:bodyPr>
          <a:lstStyle/>
          <a:p>
            <a:pPr marL="182245" indent="-182245"/>
            <a:r>
              <a:rPr lang="en-US"/>
              <a:t>Previously, no ALR could admit a Resident who requires 24-hour skilled nursing supervision</a:t>
            </a:r>
          </a:p>
          <a:p>
            <a:pPr marL="182245" indent="-182245"/>
            <a:r>
              <a:rPr lang="en-US"/>
              <a:t>Now can admit if Resident elects to receive Basic Health Services from ALRs that are certified to provide such services or elects to receive services from qualified third parties.</a:t>
            </a:r>
          </a:p>
          <a:p>
            <a:pPr marL="182245" indent="-182245"/>
            <a:r>
              <a:rPr lang="en-US"/>
              <a:t>ALR cannot admit or retain a Resident who requires skilled care unless they agree to receive the Basic Health Services from the ALR or a qualified third party</a:t>
            </a:r>
          </a:p>
        </p:txBody>
      </p:sp>
    </p:spTree>
    <p:extLst>
      <p:ext uri="{BB962C8B-B14F-4D97-AF65-F5344CB8AC3E}">
        <p14:creationId xmlns:p14="http://schemas.microsoft.com/office/powerpoint/2010/main" val="231519794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C814-2148-7862-C5CF-73BABB1547C9}"/>
              </a:ext>
            </a:extLst>
          </p:cNvPr>
          <p:cNvSpPr>
            <a:spLocks noGrp="1"/>
          </p:cNvSpPr>
          <p:nvPr>
            <p:ph type="title"/>
          </p:nvPr>
        </p:nvSpPr>
        <p:spPr/>
        <p:txBody>
          <a:bodyPr/>
          <a:lstStyle/>
          <a:p>
            <a:r>
              <a:rPr lang="en-US" b="1"/>
              <a:t>New Regulations</a:t>
            </a:r>
          </a:p>
        </p:txBody>
      </p:sp>
      <p:sp>
        <p:nvSpPr>
          <p:cNvPr id="3" name="Picture Placeholder 2">
            <a:extLst>
              <a:ext uri="{FF2B5EF4-FFF2-40B4-BE49-F238E27FC236}">
                <a16:creationId xmlns:a16="http://schemas.microsoft.com/office/drawing/2014/main" id="{CF6CC0A9-2D98-BB1D-2B06-5FE8DE8E3E55}"/>
              </a:ext>
            </a:extLst>
          </p:cNvPr>
          <p:cNvSpPr>
            <a:spLocks noGrp="1"/>
          </p:cNvSpPr>
          <p:nvPr>
            <p:ph type="pic" idx="21"/>
          </p:nvPr>
        </p:nvSpPr>
        <p:spPr/>
        <p:txBody>
          <a:bodyPr/>
          <a:lstStyle/>
          <a:p>
            <a:pPr marL="182245" indent="-182245"/>
            <a:endParaRPr lang="en-US" sz="2800"/>
          </a:p>
          <a:p>
            <a:pPr marL="182245" indent="-182245"/>
            <a:endParaRPr lang="en-US" sz="2800"/>
          </a:p>
          <a:p>
            <a:pPr marL="182245" indent="-182245"/>
            <a:r>
              <a:rPr lang="en-US" sz="2800"/>
              <a:t>Certification</a:t>
            </a:r>
            <a:endParaRPr lang="en-US"/>
          </a:p>
          <a:p>
            <a:pPr marL="182245" indent="-182245"/>
            <a:r>
              <a:rPr lang="en-US" sz="2800"/>
              <a:t>Record Requirements</a:t>
            </a:r>
          </a:p>
          <a:p>
            <a:pPr marL="182245" indent="-182245"/>
            <a:r>
              <a:rPr lang="en-US" sz="2800"/>
              <a:t>Staffing Requirements</a:t>
            </a:r>
          </a:p>
          <a:p>
            <a:pPr marL="182245" indent="-182245"/>
            <a:r>
              <a:rPr lang="en-US" sz="2800"/>
              <a:t>Training Requirements</a:t>
            </a:r>
          </a:p>
          <a:p>
            <a:pPr marL="182245" indent="-182245"/>
            <a:r>
              <a:rPr lang="en-US" sz="2800"/>
              <a:t>Residents Rights</a:t>
            </a:r>
          </a:p>
          <a:p>
            <a:pPr marL="182245" indent="-182245"/>
            <a:r>
              <a:rPr lang="en-US" sz="2800"/>
              <a:t>Compliance Reviews</a:t>
            </a:r>
          </a:p>
        </p:txBody>
      </p:sp>
      <p:sp>
        <p:nvSpPr>
          <p:cNvPr id="4" name="Text Placeholder 3">
            <a:extLst>
              <a:ext uri="{FF2B5EF4-FFF2-40B4-BE49-F238E27FC236}">
                <a16:creationId xmlns:a16="http://schemas.microsoft.com/office/drawing/2014/main" id="{E037D64B-C144-40B1-787D-D8DB4A8C8C78}"/>
              </a:ext>
            </a:extLst>
          </p:cNvPr>
          <p:cNvSpPr>
            <a:spLocks noGrp="1"/>
          </p:cNvSpPr>
          <p:nvPr>
            <p:ph type="body" sz="quarter" idx="1"/>
          </p:nvPr>
        </p:nvSpPr>
        <p:spPr/>
        <p:txBody>
          <a:bodyPr/>
          <a:lstStyle/>
          <a:p>
            <a:endParaRPr lang="en-US"/>
          </a:p>
        </p:txBody>
      </p:sp>
      <p:pic>
        <p:nvPicPr>
          <p:cNvPr id="5" name="Picture 4" descr="A nurse helping an old person with a walker&#10;&#10;AI-generated content may be incorrect." title="Nurse helping old woman">
            <a:extLst>
              <a:ext uri="{FF2B5EF4-FFF2-40B4-BE49-F238E27FC236}">
                <a16:creationId xmlns:a16="http://schemas.microsoft.com/office/drawing/2014/main" id="{9368D026-D8C7-AABF-EC79-B1F71490ADB6}"/>
              </a:ext>
            </a:extLst>
          </p:cNvPr>
          <p:cNvPicPr>
            <a:picLocks noChangeAspect="1"/>
          </p:cNvPicPr>
          <p:nvPr/>
        </p:nvPicPr>
        <p:blipFill>
          <a:blip r:embed="rId2"/>
          <a:srcRect l="16500" r="3645"/>
          <a:stretch>
            <a:fillRect/>
          </a:stretch>
        </p:blipFill>
        <p:spPr>
          <a:xfrm>
            <a:off x="256031" y="3493008"/>
            <a:ext cx="2834641" cy="2322577"/>
          </a:xfrm>
          <a:prstGeom prst="rect">
            <a:avLst/>
          </a:prstGeom>
        </p:spPr>
      </p:pic>
    </p:spTree>
    <p:extLst>
      <p:ext uri="{BB962C8B-B14F-4D97-AF65-F5344CB8AC3E}">
        <p14:creationId xmlns:p14="http://schemas.microsoft.com/office/powerpoint/2010/main" val="267106817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A7672-12A4-2B2D-5F51-212CB8D5E274}"/>
              </a:ext>
            </a:extLst>
          </p:cNvPr>
          <p:cNvSpPr>
            <a:spLocks noGrp="1"/>
          </p:cNvSpPr>
          <p:nvPr>
            <p:ph type="title"/>
          </p:nvPr>
        </p:nvSpPr>
        <p:spPr>
          <a:xfrm>
            <a:off x="252919" y="1123837"/>
            <a:ext cx="2842706" cy="4601184"/>
          </a:xfrm>
        </p:spPr>
        <p:txBody>
          <a:bodyPr lIns="45719" tIns="45720" rIns="45719" bIns="45720" anchor="ctr">
            <a:normAutofit/>
          </a:bodyPr>
          <a:lstStyle/>
          <a:p>
            <a:r>
              <a:rPr lang="en-US" sz="3200">
                <a:cs typeface="Times New Roman"/>
              </a:rPr>
              <a:t>ALR Regulations</a:t>
            </a:r>
            <a:br>
              <a:rPr lang="en-US" sz="3200">
                <a:cs typeface="Times New Roman"/>
              </a:rPr>
            </a:br>
            <a:r>
              <a:rPr lang="en-US" sz="3200">
                <a:cs typeface="Times New Roman"/>
              </a:rPr>
              <a:t>Significant Changes</a:t>
            </a:r>
            <a:br>
              <a:rPr lang="en-US" sz="3200">
                <a:cs typeface="Times New Roman"/>
              </a:rPr>
            </a:br>
            <a:br>
              <a:rPr lang="en-US" sz="3200">
                <a:cs typeface="Times New Roman"/>
              </a:rPr>
            </a:br>
            <a:r>
              <a:rPr lang="en-US" sz="3200">
                <a:cs typeface="Times New Roman"/>
              </a:rPr>
              <a:t>651 CMR 12.00</a:t>
            </a:r>
            <a:br>
              <a:rPr lang="en-US" sz="3200">
                <a:cs typeface="Times New Roman"/>
              </a:rPr>
            </a:br>
            <a:r>
              <a:rPr lang="en-US" sz="3200">
                <a:cs typeface="Times New Roman"/>
              </a:rPr>
              <a:t>Effective 7/31/26</a:t>
            </a:r>
            <a:br>
              <a:rPr lang="en-US" sz="3200">
                <a:cs typeface="Times New Roman"/>
              </a:rPr>
            </a:br>
            <a:r>
              <a:rPr lang="en-US" sz="3200">
                <a:cs typeface="Times New Roman"/>
              </a:rPr>
              <a:t>some requirements phased in</a:t>
            </a:r>
            <a:endParaRPr lang="en-US"/>
          </a:p>
        </p:txBody>
      </p:sp>
      <p:sp>
        <p:nvSpPr>
          <p:cNvPr id="3" name="Text Placeholder 2">
            <a:extLst>
              <a:ext uri="{FF2B5EF4-FFF2-40B4-BE49-F238E27FC236}">
                <a16:creationId xmlns:a16="http://schemas.microsoft.com/office/drawing/2014/main" id="{4D169524-80C3-CAA1-35AB-AFA72C5BB54D}"/>
              </a:ext>
            </a:extLst>
          </p:cNvPr>
          <p:cNvSpPr>
            <a:spLocks noGrp="1"/>
          </p:cNvSpPr>
          <p:nvPr>
            <p:ph type="body" idx="1"/>
          </p:nvPr>
        </p:nvSpPr>
        <p:spPr/>
        <p:txBody>
          <a:bodyPr lIns="45719" tIns="45720" rIns="45719" bIns="45720" anchor="ctr">
            <a:normAutofit/>
          </a:bodyPr>
          <a:lstStyle/>
          <a:p>
            <a:pPr marL="705485" lvl="1">
              <a:buFont typeface="Courier New"/>
              <a:buChar char="o"/>
            </a:pPr>
            <a:r>
              <a:rPr lang="en-US" sz="2400"/>
              <a:t>Basic Health Services – detailed requirements</a:t>
            </a:r>
          </a:p>
          <a:p>
            <a:pPr marL="705485" lvl="1">
              <a:buFont typeface="Courier New"/>
              <a:buChar char="o"/>
            </a:pPr>
            <a:r>
              <a:rPr lang="en-US" sz="2400"/>
              <a:t>Some of the ALR Commission Recommendations</a:t>
            </a:r>
          </a:p>
          <a:p>
            <a:pPr marL="1188085" lvl="2">
              <a:buFont typeface="Courier New"/>
              <a:buChar char="o"/>
            </a:pPr>
            <a:r>
              <a:rPr lang="en-US" sz="2400"/>
              <a:t>Fire and Safety</a:t>
            </a:r>
          </a:p>
          <a:p>
            <a:pPr marL="1188085" lvl="2">
              <a:buFont typeface="Courier New"/>
              <a:buChar char="o"/>
            </a:pPr>
            <a:r>
              <a:rPr lang="en-US" sz="2400"/>
              <a:t>Personnel Qualifications</a:t>
            </a:r>
          </a:p>
          <a:p>
            <a:pPr marL="1188085" lvl="2">
              <a:buFont typeface="Courier New"/>
              <a:buChar char="o"/>
            </a:pPr>
            <a:r>
              <a:rPr lang="en-US" sz="2400"/>
              <a:t>Compliance/Sanctions</a:t>
            </a:r>
          </a:p>
          <a:p>
            <a:pPr marL="1188085" lvl="2">
              <a:buFont typeface="Courier New"/>
              <a:buChar char="o"/>
            </a:pPr>
            <a:r>
              <a:rPr lang="en-US" sz="2400"/>
              <a:t>Resident’s Rights</a:t>
            </a:r>
          </a:p>
        </p:txBody>
      </p:sp>
    </p:spTree>
    <p:extLst>
      <p:ext uri="{BB962C8B-B14F-4D97-AF65-F5344CB8AC3E}">
        <p14:creationId xmlns:p14="http://schemas.microsoft.com/office/powerpoint/2010/main" val="85956209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765BB-A6C4-8066-DDE2-31A620FC214E}"/>
              </a:ext>
            </a:extLst>
          </p:cNvPr>
          <p:cNvSpPr>
            <a:spLocks noGrp="1"/>
          </p:cNvSpPr>
          <p:nvPr>
            <p:ph type="title"/>
          </p:nvPr>
        </p:nvSpPr>
        <p:spPr/>
        <p:txBody>
          <a:bodyPr lIns="45719" tIns="45720" rIns="45719" bIns="45720" anchor="ctr">
            <a:normAutofit/>
          </a:bodyPr>
          <a:lstStyle/>
          <a:p>
            <a:pPr algn="ctr"/>
            <a:r>
              <a:rPr lang="en-US"/>
              <a:t>Basic Health Services</a:t>
            </a:r>
            <a:br>
              <a:rPr lang="en-US"/>
            </a:br>
            <a:endParaRPr lang="en-US"/>
          </a:p>
        </p:txBody>
      </p:sp>
      <p:sp>
        <p:nvSpPr>
          <p:cNvPr id="3" name="Text Placeholder 2">
            <a:extLst>
              <a:ext uri="{FF2B5EF4-FFF2-40B4-BE49-F238E27FC236}">
                <a16:creationId xmlns:a16="http://schemas.microsoft.com/office/drawing/2014/main" id="{64849DC4-4DD1-A491-E385-999EB9CE2A23}"/>
              </a:ext>
            </a:extLst>
          </p:cNvPr>
          <p:cNvSpPr>
            <a:spLocks noGrp="1"/>
          </p:cNvSpPr>
          <p:nvPr>
            <p:ph type="body" idx="1"/>
          </p:nvPr>
        </p:nvSpPr>
        <p:spPr/>
        <p:txBody>
          <a:bodyPr lIns="45719" tIns="45720" rIns="45719" bIns="45720" anchor="ctr">
            <a:normAutofit/>
          </a:bodyPr>
          <a:lstStyle/>
          <a:p>
            <a:pPr marL="0" indent="0">
              <a:lnSpc>
                <a:spcPct val="100000"/>
              </a:lnSpc>
              <a:spcBef>
                <a:spcPts val="0"/>
              </a:spcBef>
              <a:buNone/>
            </a:pPr>
            <a:endParaRPr lang="en-US"/>
          </a:p>
        </p:txBody>
      </p:sp>
      <p:pic>
        <p:nvPicPr>
          <p:cNvPr id="5" name="Picture 4" descr="Older man receiving an needle">
            <a:extLst>
              <a:ext uri="{FF2B5EF4-FFF2-40B4-BE49-F238E27FC236}">
                <a16:creationId xmlns:a16="http://schemas.microsoft.com/office/drawing/2014/main" id="{C608D012-32E2-56B4-F538-C068A8DB81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9268" y="836663"/>
            <a:ext cx="7984068" cy="5184673"/>
          </a:xfrm>
          <a:prstGeom prst="rect">
            <a:avLst/>
          </a:prstGeom>
        </p:spPr>
      </p:pic>
    </p:spTree>
    <p:extLst>
      <p:ext uri="{BB962C8B-B14F-4D97-AF65-F5344CB8AC3E}">
        <p14:creationId xmlns:p14="http://schemas.microsoft.com/office/powerpoint/2010/main" val="143396722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EF42A-F5EA-B47B-7E7F-310EC1F21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2F05C-C4A8-EAFC-948F-6232A1617BFA}"/>
              </a:ext>
            </a:extLst>
          </p:cNvPr>
          <p:cNvSpPr>
            <a:spLocks noGrp="1"/>
          </p:cNvSpPr>
          <p:nvPr>
            <p:ph type="title"/>
          </p:nvPr>
        </p:nvSpPr>
        <p:spPr/>
        <p:txBody>
          <a:bodyPr lIns="45719" tIns="45720" rIns="45719" bIns="45720" anchor="ctr">
            <a:normAutofit/>
          </a:bodyPr>
          <a:lstStyle/>
          <a:p>
            <a:pPr algn="ctr"/>
            <a:r>
              <a:rPr lang="en-US"/>
              <a:t>What Are Basic Health Services</a:t>
            </a:r>
            <a:r>
              <a:rPr lang="en-US" sz="3200"/>
              <a:t>?</a:t>
            </a:r>
            <a:br>
              <a:rPr lang="en-US" sz="3200"/>
            </a:br>
            <a:r>
              <a:rPr lang="en-US" sz="3200"/>
              <a:t>651 CMR 12.02</a:t>
            </a:r>
            <a:br>
              <a:rPr lang="en-US" sz="3200"/>
            </a:br>
            <a:r>
              <a:rPr lang="en-US" sz="3200"/>
              <a:t>(Definitions)</a:t>
            </a:r>
            <a:endParaRPr lang="en-US"/>
          </a:p>
        </p:txBody>
      </p:sp>
      <p:sp>
        <p:nvSpPr>
          <p:cNvPr id="3" name="Text Placeholder 2">
            <a:extLst>
              <a:ext uri="{FF2B5EF4-FFF2-40B4-BE49-F238E27FC236}">
                <a16:creationId xmlns:a16="http://schemas.microsoft.com/office/drawing/2014/main" id="{3275433F-0739-571F-D2FA-EA89D3516009}"/>
              </a:ext>
            </a:extLst>
          </p:cNvPr>
          <p:cNvSpPr>
            <a:spLocks noGrp="1"/>
          </p:cNvSpPr>
          <p:nvPr>
            <p:ph type="body" idx="1"/>
          </p:nvPr>
        </p:nvSpPr>
        <p:spPr/>
        <p:txBody>
          <a:bodyPr lIns="45719" tIns="45720" rIns="45719" bIns="45720" anchor="ctr">
            <a:normAutofit lnSpcReduction="10000"/>
          </a:bodyPr>
          <a:lstStyle/>
          <a:p>
            <a:pPr marL="0" indent="0">
              <a:lnSpc>
                <a:spcPct val="100000"/>
              </a:lnSpc>
              <a:spcBef>
                <a:spcPts val="0"/>
              </a:spcBef>
              <a:buNone/>
            </a:pPr>
            <a:r>
              <a:rPr lang="en-US" b="1">
                <a:solidFill>
                  <a:srgbClr val="000000"/>
                </a:solidFill>
                <a:cs typeface="Times New Roman"/>
              </a:rPr>
              <a:t>Basic health services,</a:t>
            </a:r>
            <a:r>
              <a:rPr lang="en-US">
                <a:solidFill>
                  <a:srgbClr val="000000"/>
                </a:solidFill>
                <a:cs typeface="Times New Roman"/>
              </a:rPr>
              <a:t> certain services provided at an assisted living residence by employees of the residence that are qualified to administer such services or a qualified third party … provided, however, that such services shall include all of the following: </a:t>
            </a:r>
            <a:endParaRPr lang="en-US">
              <a:cs typeface="Times New Roman"/>
            </a:endParaRPr>
          </a:p>
          <a:p>
            <a:pPr marL="0" indent="0">
              <a:lnSpc>
                <a:spcPct val="100000"/>
              </a:lnSpc>
              <a:spcBef>
                <a:spcPts val="0"/>
              </a:spcBef>
              <a:buNone/>
            </a:pPr>
            <a:endParaRPr lang="en-US">
              <a:solidFill>
                <a:srgbClr val="000000"/>
              </a:solidFill>
              <a:cs typeface="Times New Roman"/>
            </a:endParaRPr>
          </a:p>
          <a:p>
            <a:pPr marL="0" indent="0">
              <a:lnSpc>
                <a:spcPct val="100000"/>
              </a:lnSpc>
              <a:spcBef>
                <a:spcPts val="0"/>
              </a:spcBef>
              <a:buNone/>
            </a:pPr>
            <a:r>
              <a:rPr lang="en-US">
                <a:solidFill>
                  <a:srgbClr val="000000"/>
                </a:solidFill>
                <a:cs typeface="Times New Roman"/>
              </a:rPr>
              <a:t>(</a:t>
            </a:r>
            <a:r>
              <a:rPr lang="en-US" err="1">
                <a:solidFill>
                  <a:srgbClr val="000000"/>
                </a:solidFill>
                <a:cs typeface="Times New Roman"/>
              </a:rPr>
              <a:t>i</a:t>
            </a:r>
            <a:r>
              <a:rPr lang="en-US">
                <a:solidFill>
                  <a:srgbClr val="000000"/>
                </a:solidFill>
                <a:cs typeface="Times New Roman"/>
              </a:rPr>
              <a:t>) injections; </a:t>
            </a:r>
            <a:endParaRPr lang="en-US">
              <a:cs typeface="Times New Roman"/>
            </a:endParaRPr>
          </a:p>
          <a:p>
            <a:pPr marL="0" indent="0">
              <a:lnSpc>
                <a:spcPct val="100000"/>
              </a:lnSpc>
              <a:spcBef>
                <a:spcPts val="0"/>
              </a:spcBef>
              <a:buNone/>
            </a:pPr>
            <a:endParaRPr lang="en-US">
              <a:solidFill>
                <a:srgbClr val="000000"/>
              </a:solidFill>
              <a:cs typeface="Times New Roman"/>
            </a:endParaRPr>
          </a:p>
          <a:p>
            <a:pPr marL="0" indent="0">
              <a:lnSpc>
                <a:spcPct val="100000"/>
              </a:lnSpc>
              <a:spcBef>
                <a:spcPts val="0"/>
              </a:spcBef>
              <a:buNone/>
            </a:pPr>
            <a:r>
              <a:rPr lang="en-US">
                <a:solidFill>
                  <a:srgbClr val="000000"/>
                </a:solidFill>
                <a:cs typeface="Times New Roman"/>
              </a:rPr>
              <a:t>(ii) the application or replacement of simple non-sterile dressings; </a:t>
            </a:r>
            <a:endParaRPr lang="en-US">
              <a:cs typeface="Times New Roman"/>
            </a:endParaRPr>
          </a:p>
          <a:p>
            <a:pPr marL="0" indent="0">
              <a:lnSpc>
                <a:spcPct val="100000"/>
              </a:lnSpc>
              <a:spcBef>
                <a:spcPts val="0"/>
              </a:spcBef>
              <a:buNone/>
            </a:pPr>
            <a:endParaRPr lang="en-US">
              <a:solidFill>
                <a:srgbClr val="000000"/>
              </a:solidFill>
              <a:cs typeface="Times New Roman"/>
            </a:endParaRPr>
          </a:p>
          <a:p>
            <a:pPr marL="0" indent="0">
              <a:lnSpc>
                <a:spcPct val="100000"/>
              </a:lnSpc>
              <a:spcBef>
                <a:spcPts val="0"/>
              </a:spcBef>
              <a:buNone/>
            </a:pPr>
            <a:r>
              <a:rPr lang="en-US">
                <a:solidFill>
                  <a:srgbClr val="000000"/>
                </a:solidFill>
                <a:cs typeface="Times New Roman"/>
              </a:rPr>
              <a:t>(iii) the management of oxygen on a regular and continuing basis; </a:t>
            </a:r>
            <a:endParaRPr lang="en-US">
              <a:cs typeface="Times New Roman"/>
            </a:endParaRPr>
          </a:p>
          <a:p>
            <a:pPr marL="0" indent="0">
              <a:lnSpc>
                <a:spcPct val="100000"/>
              </a:lnSpc>
              <a:spcBef>
                <a:spcPts val="0"/>
              </a:spcBef>
              <a:buNone/>
            </a:pPr>
            <a:endParaRPr lang="en-US">
              <a:solidFill>
                <a:srgbClr val="000000"/>
              </a:solidFill>
              <a:cs typeface="Times New Roman"/>
            </a:endParaRPr>
          </a:p>
          <a:p>
            <a:pPr marL="0" indent="0">
              <a:lnSpc>
                <a:spcPct val="100000"/>
              </a:lnSpc>
              <a:spcBef>
                <a:spcPts val="0"/>
              </a:spcBef>
              <a:buNone/>
            </a:pPr>
            <a:r>
              <a:rPr lang="en-US">
                <a:solidFill>
                  <a:srgbClr val="000000"/>
                </a:solidFill>
                <a:cs typeface="Times New Roman"/>
              </a:rPr>
              <a:t>(iv) specimen collection and the completion of a home diagnostic test, including, but not limited to, COVID-19 testing, influenza testing, warfarin, prothrombin or international normalized ratio testing and glucose testing ... and </a:t>
            </a:r>
            <a:endParaRPr lang="en-US">
              <a:cs typeface="Times New Roman"/>
            </a:endParaRPr>
          </a:p>
          <a:p>
            <a:pPr marL="0" indent="0">
              <a:lnSpc>
                <a:spcPct val="100000"/>
              </a:lnSpc>
              <a:spcBef>
                <a:spcPts val="0"/>
              </a:spcBef>
              <a:buNone/>
            </a:pPr>
            <a:endParaRPr lang="en-US">
              <a:solidFill>
                <a:srgbClr val="000000"/>
              </a:solidFill>
              <a:cs typeface="Times New Roman"/>
            </a:endParaRPr>
          </a:p>
          <a:p>
            <a:pPr marL="0" indent="0">
              <a:lnSpc>
                <a:spcPct val="100000"/>
              </a:lnSpc>
              <a:spcBef>
                <a:spcPts val="0"/>
              </a:spcBef>
              <a:buNone/>
            </a:pPr>
            <a:r>
              <a:rPr lang="en-US">
                <a:solidFill>
                  <a:srgbClr val="000000"/>
                </a:solidFill>
                <a:cs typeface="Times New Roman"/>
              </a:rPr>
              <a:t>(v) application of ointments or drops. </a:t>
            </a:r>
            <a:endParaRPr lang="en-US"/>
          </a:p>
        </p:txBody>
      </p:sp>
    </p:spTree>
    <p:extLst>
      <p:ext uri="{BB962C8B-B14F-4D97-AF65-F5344CB8AC3E}">
        <p14:creationId xmlns:p14="http://schemas.microsoft.com/office/powerpoint/2010/main" val="135808094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58952"/>
            <a:ext cx="3443630" cy="533095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1815876" y="758952"/>
            <a:ext cx="384048" cy="533095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53288" y="1123797"/>
            <a:ext cx="2947111" cy="4601260"/>
          </a:xfrm>
          <a:prstGeom prst="rect">
            <a:avLst/>
          </a:prstGeom>
          <a:noFill/>
        </p:spPr>
        <p:txBody>
          <a:bodyPr wrap="square" anchor="ctr">
            <a:noAutofit/>
          </a:bodyPr>
          <a:lstStyle/>
          <a:p>
            <a:pPr algn="ctr">
              <a:spcAft>
                <a:spcPts val="1200"/>
              </a:spcAft>
            </a:pPr>
            <a:r>
              <a:rPr sz="3000">
                <a:solidFill>
                  <a:srgbClr val="FFFFFF"/>
                </a:solidFill>
                <a:latin typeface="+mj-lt"/>
              </a:rPr>
              <a:t>Basic Health Services</a:t>
            </a:r>
          </a:p>
          <a:p>
            <a:pPr algn="ctr"/>
            <a:r>
              <a:rPr sz="1800" b="0">
                <a:solidFill>
                  <a:srgbClr val="FFFFFF"/>
                </a:solidFill>
                <a:latin typeface="+mn-lt"/>
              </a:rPr>
              <a:t>Certification &amp; Staffing</a:t>
            </a:r>
          </a:p>
        </p:txBody>
      </p:sp>
      <p:sp>
        <p:nvSpPr>
          <p:cNvPr id="5" name="TextBox 4"/>
          <p:cNvSpPr txBox="1"/>
          <p:nvPr/>
        </p:nvSpPr>
        <p:spPr>
          <a:xfrm>
            <a:off x="3867912" y="859536"/>
            <a:ext cx="7452360" cy="384048"/>
          </a:xfrm>
          <a:prstGeom prst="rect">
            <a:avLst/>
          </a:prstGeom>
          <a:noFill/>
        </p:spPr>
        <p:txBody>
          <a:bodyPr wrap="square" lIns="0" tIns="0" rIns="0" bIns="0">
            <a:noAutofit/>
          </a:bodyPr>
          <a:lstStyle/>
          <a:p>
            <a:r>
              <a:rPr sz="2100" b="1">
                <a:solidFill>
                  <a:schemeClr val="accent1"/>
                </a:solidFill>
                <a:latin typeface="+mj-lt"/>
              </a:rPr>
              <a:t>Certification and service requirements</a:t>
            </a:r>
          </a:p>
        </p:txBody>
      </p:sp>
      <p:sp>
        <p:nvSpPr>
          <p:cNvPr id="6" name="TextBox 5"/>
          <p:cNvSpPr txBox="1"/>
          <p:nvPr/>
        </p:nvSpPr>
        <p:spPr>
          <a:xfrm>
            <a:off x="3867912" y="1307592"/>
            <a:ext cx="7452360" cy="2907792"/>
          </a:xfrm>
          <a:prstGeom prst="rect">
            <a:avLst/>
          </a:prstGeom>
          <a:noFill/>
        </p:spPr>
        <p:txBody>
          <a:bodyPr wrap="square" lIns="0" tIns="0" rIns="0" bIns="0">
            <a:noAutofit/>
          </a:bodyPr>
          <a:lstStyle/>
          <a:p>
            <a:pPr algn="l">
              <a:lnSpc>
                <a:spcPct val="105000"/>
              </a:lnSpc>
              <a:spcAft>
                <a:spcPts val="800"/>
              </a:spcAft>
            </a:pPr>
            <a:r>
              <a:rPr sz="1750" b="0">
                <a:solidFill>
                  <a:srgbClr val="000000"/>
                </a:solidFill>
                <a:latin typeface="+mn-lt"/>
              </a:rPr>
              <a:t>•  AGE must certify ALRs who seek to provide Basic Health Services</a:t>
            </a:r>
          </a:p>
          <a:p>
            <a:pPr algn="l">
              <a:lnSpc>
                <a:spcPct val="105000"/>
              </a:lnSpc>
              <a:spcAft>
                <a:spcPts val="800"/>
              </a:spcAft>
            </a:pPr>
            <a:r>
              <a:rPr sz="1750" b="0">
                <a:solidFill>
                  <a:srgbClr val="000000"/>
                </a:solidFill>
                <a:latin typeface="+mn-lt"/>
              </a:rPr>
              <a:t>•  Yearly compliance review (versus every 2 years if not certified to provide Basic Health Services)</a:t>
            </a:r>
          </a:p>
          <a:p>
            <a:pPr algn="l">
              <a:lnSpc>
                <a:spcPct val="105000"/>
              </a:lnSpc>
              <a:spcAft>
                <a:spcPts val="800"/>
              </a:spcAft>
            </a:pPr>
            <a:r>
              <a:rPr sz="1750" b="0">
                <a:solidFill>
                  <a:srgbClr val="000000"/>
                </a:solidFill>
                <a:latin typeface="+mn-lt"/>
              </a:rPr>
              <a:t>•  If an ALR is certified to administer Basic Health Services, the ALR must offer all of the services</a:t>
            </a:r>
          </a:p>
          <a:p>
            <a:pPr algn="l">
              <a:lnSpc>
                <a:spcPct val="105000"/>
              </a:lnSpc>
              <a:spcAft>
                <a:spcPts val="800"/>
              </a:spcAft>
            </a:pPr>
            <a:r>
              <a:rPr sz="1750" b="0">
                <a:solidFill>
                  <a:srgbClr val="000000"/>
                </a:solidFill>
                <a:latin typeface="+mn-lt"/>
              </a:rPr>
              <a:t>•  Service may be provided by outside provider</a:t>
            </a:r>
          </a:p>
          <a:p>
            <a:pPr algn="l">
              <a:lnSpc>
                <a:spcPct val="105000"/>
              </a:lnSpc>
              <a:spcAft>
                <a:spcPts val="800"/>
              </a:spcAft>
            </a:pPr>
            <a:r>
              <a:rPr sz="1750" b="0">
                <a:solidFill>
                  <a:srgbClr val="000000"/>
                </a:solidFill>
                <a:latin typeface="+mn-lt"/>
              </a:rPr>
              <a:t>•  An ALR must provide 4 months notice to discontinue Basic Health Care Services 12.04(a)11.</a:t>
            </a:r>
          </a:p>
        </p:txBody>
      </p:sp>
      <p:sp>
        <p:nvSpPr>
          <p:cNvPr id="7" name="TextBox 6"/>
          <p:cNvSpPr txBox="1"/>
          <p:nvPr/>
        </p:nvSpPr>
        <p:spPr>
          <a:xfrm>
            <a:off x="3867912" y="4325112"/>
            <a:ext cx="7452360" cy="384048"/>
          </a:xfrm>
          <a:prstGeom prst="rect">
            <a:avLst/>
          </a:prstGeom>
          <a:noFill/>
        </p:spPr>
        <p:txBody>
          <a:bodyPr wrap="square" lIns="0" tIns="0" rIns="0" bIns="0">
            <a:noAutofit/>
          </a:bodyPr>
          <a:lstStyle/>
          <a:p>
            <a:r>
              <a:rPr sz="2100" b="1">
                <a:solidFill>
                  <a:schemeClr val="accent1"/>
                </a:solidFill>
                <a:latin typeface="+mj-lt"/>
              </a:rPr>
              <a:t>Staffing and Training Requirements</a:t>
            </a:r>
          </a:p>
        </p:txBody>
      </p:sp>
      <p:sp>
        <p:nvSpPr>
          <p:cNvPr id="8" name="TextBox 7"/>
          <p:cNvSpPr txBox="1"/>
          <p:nvPr/>
        </p:nvSpPr>
        <p:spPr>
          <a:xfrm>
            <a:off x="3867912" y="4773168"/>
            <a:ext cx="7452360" cy="1097280"/>
          </a:xfrm>
          <a:prstGeom prst="rect">
            <a:avLst/>
          </a:prstGeom>
          <a:noFill/>
        </p:spPr>
        <p:txBody>
          <a:bodyPr wrap="square" lIns="0" tIns="0" rIns="0" bIns="0">
            <a:noAutofit/>
          </a:bodyPr>
          <a:lstStyle/>
          <a:p>
            <a:pPr algn="l">
              <a:lnSpc>
                <a:spcPct val="105000"/>
              </a:lnSpc>
              <a:spcAft>
                <a:spcPts val="1000"/>
              </a:spcAft>
            </a:pPr>
            <a:r>
              <a:rPr sz="1750" b="0">
                <a:solidFill>
                  <a:srgbClr val="000000"/>
                </a:solidFill>
                <a:latin typeface="+mn-lt"/>
              </a:rPr>
              <a:t>•  Must have daytime licensed nurse on premises 12.06(6)(d)</a:t>
            </a:r>
          </a:p>
          <a:p>
            <a:pPr algn="l">
              <a:lnSpc>
                <a:spcPct val="105000"/>
              </a:lnSpc>
              <a:spcAft>
                <a:spcPts val="1000"/>
              </a:spcAft>
            </a:pPr>
            <a:r>
              <a:rPr sz="1750" b="0">
                <a:solidFill>
                  <a:srgbClr val="000000"/>
                </a:solidFill>
                <a:latin typeface="+mn-lt"/>
              </a:rPr>
              <a:t>•  Must have access to LPN or RN for consultation at all times. 12.06(6)(e)</a:t>
            </a:r>
          </a:p>
        </p:txBody>
      </p:sp>
    </p:spTree>
    <p:extLst>
      <p:ext uri="{BB962C8B-B14F-4D97-AF65-F5344CB8AC3E}">
        <p14:creationId xmlns:p14="http://schemas.microsoft.com/office/powerpoint/2010/main" val="250856022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B2284-879F-4D91-8A85-672528415696}"/>
              </a:ext>
            </a:extLst>
          </p:cNvPr>
          <p:cNvSpPr>
            <a:spLocks noGrp="1"/>
          </p:cNvSpPr>
          <p:nvPr>
            <p:ph type="title"/>
          </p:nvPr>
        </p:nvSpPr>
        <p:spPr/>
        <p:txBody>
          <a:bodyPr/>
          <a:lstStyle/>
          <a:p>
            <a:r>
              <a:rPr lang="en-US"/>
              <a:t>Fire Protection; Emergency Planning; </a:t>
            </a:r>
            <a:br>
              <a:rPr lang="en-US"/>
            </a:br>
            <a:r>
              <a:rPr lang="en-US"/>
              <a:t>Safety</a:t>
            </a:r>
          </a:p>
        </p:txBody>
      </p:sp>
      <p:sp>
        <p:nvSpPr>
          <p:cNvPr id="3" name="Text Placeholder 2">
            <a:extLst>
              <a:ext uri="{FF2B5EF4-FFF2-40B4-BE49-F238E27FC236}">
                <a16:creationId xmlns:a16="http://schemas.microsoft.com/office/drawing/2014/main" id="{671CCCF6-C8CF-72E5-3C3A-90CCD4E02703}"/>
              </a:ext>
            </a:extLst>
          </p:cNvPr>
          <p:cNvSpPr>
            <a:spLocks noGrp="1"/>
          </p:cNvSpPr>
          <p:nvPr>
            <p:ph type="body" idx="1"/>
          </p:nvPr>
        </p:nvSpPr>
        <p:spPr>
          <a:xfrm>
            <a:off x="3869268" y="864108"/>
            <a:ext cx="7713678" cy="5120641"/>
          </a:xfrm>
        </p:spPr>
        <p:txBody>
          <a:bodyPr lIns="45719" tIns="45720" rIns="45719" bIns="45720" anchor="ctr">
            <a:normAutofit/>
          </a:bodyPr>
          <a:lstStyle/>
          <a:p>
            <a:pPr marL="0" indent="0">
              <a:buNone/>
            </a:pPr>
            <a:r>
              <a:rPr lang="en-US">
                <a:solidFill>
                  <a:srgbClr val="000000"/>
                </a:solidFill>
              </a:rPr>
              <a:t>Each ALR shall have a comprehensive disaster and emergency preparedness plan to meet potential disasters and emergencies, including fire; flood; severe weather; loss of heat, electricity, or water services; and Resident-specific crises, such as a missing Resident.</a:t>
            </a:r>
            <a:endParaRPr lang="en-US"/>
          </a:p>
          <a:p>
            <a:pPr marL="0" indent="0">
              <a:buNone/>
            </a:pPr>
            <a:r>
              <a:rPr lang="en-US">
                <a:solidFill>
                  <a:srgbClr val="000000"/>
                </a:solidFill>
              </a:rPr>
              <a:t>The plan is to be reviewed and updated every year.</a:t>
            </a:r>
            <a:endParaRPr lang="en-US"/>
          </a:p>
          <a:p>
            <a:pPr marL="182245" indent="-182245"/>
            <a:r>
              <a:rPr lang="en-US"/>
              <a:t>12.03 Certification Process</a:t>
            </a:r>
          </a:p>
          <a:p>
            <a:pPr marL="182245" indent="-182245"/>
            <a:r>
              <a:rPr lang="en-US"/>
              <a:t>12.04((1)Physical Requirements</a:t>
            </a:r>
          </a:p>
          <a:p>
            <a:pPr marL="705485" lvl="1"/>
            <a:r>
              <a:rPr lang="en-US"/>
              <a:t>Requirements regarding CPR, AED (defibrillator), naloxone, epinephrine, oxygen, smoking, emergency response procedures</a:t>
            </a:r>
          </a:p>
          <a:p>
            <a:pPr marL="502285" lvl="1" indent="0">
              <a:buNone/>
            </a:pPr>
            <a:endParaRPr lang="en-US" sz="2400"/>
          </a:p>
          <a:p>
            <a:pPr marL="502285" lvl="1" indent="0">
              <a:buNone/>
            </a:pPr>
            <a:endParaRPr lang="en-US" sz="2400"/>
          </a:p>
          <a:p>
            <a:pPr marL="502285" lvl="1" indent="0">
              <a:buNone/>
            </a:pPr>
            <a:endParaRPr lang="en-US" sz="2400"/>
          </a:p>
          <a:p>
            <a:pPr marL="502919" lvl="1" indent="0">
              <a:buNone/>
            </a:pPr>
            <a:endParaRPr lang="en-US"/>
          </a:p>
        </p:txBody>
      </p:sp>
      <p:pic>
        <p:nvPicPr>
          <p:cNvPr id="4" name="AI-generated emergency preparedness equipment illustration" descr="image-daff9909890bd004734eb1270011b23e.jpg"/>
          <p:cNvPicPr>
            <a:picLocks noChangeAspect="1"/>
          </p:cNvPicPr>
          <p:nvPr/>
        </p:nvPicPr>
        <p:blipFill>
          <a:blip r:embed="rId2"/>
          <a:stretch>
            <a:fillRect/>
          </a:stretch>
        </p:blipFill>
        <p:spPr>
          <a:xfrm>
            <a:off x="5665504" y="4546162"/>
            <a:ext cx="5074920" cy="2136453"/>
          </a:xfrm>
          <a:prstGeom prst="rect">
            <a:avLst/>
          </a:prstGeom>
        </p:spPr>
      </p:pic>
    </p:spTree>
    <p:extLst>
      <p:ext uri="{BB962C8B-B14F-4D97-AF65-F5344CB8AC3E}">
        <p14:creationId xmlns:p14="http://schemas.microsoft.com/office/powerpoint/2010/main" val="397059026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58952"/>
            <a:ext cx="3443630" cy="533095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1815876" y="758952"/>
            <a:ext cx="384048" cy="533095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53288" y="1123797"/>
            <a:ext cx="2947111" cy="4601260"/>
          </a:xfrm>
          <a:prstGeom prst="rect">
            <a:avLst/>
          </a:prstGeom>
          <a:noFill/>
        </p:spPr>
        <p:txBody>
          <a:bodyPr wrap="square" anchor="ctr">
            <a:noAutofit/>
          </a:bodyPr>
          <a:lstStyle/>
          <a:p>
            <a:pPr algn="ctr"/>
            <a:r>
              <a:rPr sz="2700">
                <a:solidFill>
                  <a:srgbClr val="FFFFFF"/>
                </a:solidFill>
                <a:latin typeface="Corbel"/>
              </a:rPr>
              <a:t>Disaster and Emergency
Preparedness Plan.</a:t>
            </a:r>
          </a:p>
        </p:txBody>
      </p:sp>
      <p:sp>
        <p:nvSpPr>
          <p:cNvPr id="5" name="TextBox 4"/>
          <p:cNvSpPr txBox="1"/>
          <p:nvPr/>
        </p:nvSpPr>
        <p:spPr>
          <a:xfrm>
            <a:off x="3867912" y="859536"/>
            <a:ext cx="7452360" cy="365760"/>
          </a:xfrm>
          <a:prstGeom prst="rect">
            <a:avLst/>
          </a:prstGeom>
          <a:noFill/>
        </p:spPr>
        <p:txBody>
          <a:bodyPr wrap="square" lIns="0" tIns="0" rIns="0" bIns="0">
            <a:noAutofit/>
          </a:bodyPr>
          <a:lstStyle/>
          <a:p>
            <a:r>
              <a:rPr sz="2000" b="1">
                <a:solidFill>
                  <a:schemeClr val="accent1"/>
                </a:solidFill>
                <a:latin typeface="Corbel"/>
              </a:rPr>
              <a:t>Plan development</a:t>
            </a:r>
          </a:p>
        </p:txBody>
      </p:sp>
      <p:sp>
        <p:nvSpPr>
          <p:cNvPr id="6" name="TextBox 5"/>
          <p:cNvSpPr txBox="1"/>
          <p:nvPr/>
        </p:nvSpPr>
        <p:spPr>
          <a:xfrm>
            <a:off x="3867912" y="1271016"/>
            <a:ext cx="7452360" cy="640080"/>
          </a:xfrm>
          <a:prstGeom prst="rect">
            <a:avLst/>
          </a:prstGeom>
          <a:noFill/>
        </p:spPr>
        <p:txBody>
          <a:bodyPr wrap="square" lIns="0" tIns="0" rIns="0" bIns="0">
            <a:noAutofit/>
          </a:bodyPr>
          <a:lstStyle/>
          <a:p>
            <a:pPr>
              <a:lnSpc>
                <a:spcPct val="100000"/>
              </a:lnSpc>
            </a:pPr>
            <a:r>
              <a:rPr sz="1550" b="0">
                <a:solidFill>
                  <a:srgbClr val="000000"/>
                </a:solidFill>
                <a:latin typeface="Corbel"/>
              </a:rPr>
              <a:t>The plan shall be developed in conjunction with local and state emergency planners as well as local and state fire and safety experts, and shall include:</a:t>
            </a:r>
          </a:p>
        </p:txBody>
      </p:sp>
      <p:sp>
        <p:nvSpPr>
          <p:cNvPr id="7" name="TextBox 6"/>
          <p:cNvSpPr txBox="1"/>
          <p:nvPr/>
        </p:nvSpPr>
        <p:spPr>
          <a:xfrm>
            <a:off x="3867912" y="1901952"/>
            <a:ext cx="7452360" cy="2560320"/>
          </a:xfrm>
          <a:prstGeom prst="rect">
            <a:avLst/>
          </a:prstGeom>
          <a:noFill/>
        </p:spPr>
        <p:txBody>
          <a:bodyPr wrap="square" lIns="0" tIns="0" rIns="0" bIns="0">
            <a:noAutofit/>
          </a:bodyPr>
          <a:lstStyle/>
          <a:p>
            <a:pPr algn="l">
              <a:lnSpc>
                <a:spcPct val="100000"/>
              </a:lnSpc>
              <a:spcAft>
                <a:spcPts val="300"/>
              </a:spcAft>
            </a:pPr>
            <a:r>
              <a:rPr sz="1550">
                <a:solidFill>
                  <a:srgbClr val="000000"/>
                </a:solidFill>
                <a:latin typeface="Corbel"/>
              </a:rPr>
              <a:t>•  an evacuation strategy (both immediate and delayed)</a:t>
            </a:r>
          </a:p>
          <a:p>
            <a:pPr algn="l">
              <a:lnSpc>
                <a:spcPct val="100000"/>
              </a:lnSpc>
              <a:spcAft>
                <a:spcPts val="300"/>
              </a:spcAft>
            </a:pPr>
            <a:r>
              <a:rPr sz="1550">
                <a:solidFill>
                  <a:srgbClr val="000000"/>
                </a:solidFill>
                <a:latin typeface="Corbel"/>
              </a:rPr>
              <a:t>•  an established Mutual Aid plan that addresses essential issues, such as supplies, staff, and beds;</a:t>
            </a:r>
          </a:p>
          <a:p>
            <a:pPr algn="l">
              <a:lnSpc>
                <a:spcPct val="100000"/>
              </a:lnSpc>
              <a:spcAft>
                <a:spcPts val="300"/>
              </a:spcAft>
            </a:pPr>
            <a:r>
              <a:rPr sz="1550">
                <a:solidFill>
                  <a:srgbClr val="000000"/>
                </a:solidFill>
                <a:latin typeface="Corbel"/>
              </a:rPr>
              <a:t>•  the provisions of subsistence needs for staff and Residents;</a:t>
            </a:r>
          </a:p>
          <a:p>
            <a:pPr algn="l">
              <a:lnSpc>
                <a:spcPct val="100000"/>
              </a:lnSpc>
              <a:spcAft>
                <a:spcPts val="300"/>
              </a:spcAft>
            </a:pPr>
            <a:r>
              <a:rPr sz="1550">
                <a:solidFill>
                  <a:srgbClr val="000000"/>
                </a:solidFill>
                <a:latin typeface="Corbel"/>
              </a:rPr>
              <a:t>•  an established relationship with local public safety officials and with local Emergency Management Services (EMS) officials;</a:t>
            </a:r>
          </a:p>
          <a:p>
            <a:pPr algn="l">
              <a:lnSpc>
                <a:spcPct val="100000"/>
              </a:lnSpc>
              <a:spcAft>
                <a:spcPts val="300"/>
              </a:spcAft>
            </a:pPr>
            <a:r>
              <a:rPr sz="1550">
                <a:solidFill>
                  <a:srgbClr val="000000"/>
                </a:solidFill>
                <a:latin typeface="Corbel"/>
              </a:rPr>
              <a:t>•  participation in Health and Homeland Alert Network (HHAN);</a:t>
            </a:r>
          </a:p>
          <a:p>
            <a:pPr algn="l">
              <a:lnSpc>
                <a:spcPct val="100000"/>
              </a:lnSpc>
              <a:spcAft>
                <a:spcPts val="300"/>
              </a:spcAft>
            </a:pPr>
            <a:r>
              <a:rPr sz="1550">
                <a:solidFill>
                  <a:srgbClr val="000000"/>
                </a:solidFill>
                <a:latin typeface="Corbel"/>
              </a:rPr>
              <a:t>•  protocols for full participation in safety alert or notification systems</a:t>
            </a:r>
          </a:p>
        </p:txBody>
      </p:sp>
      <p:sp>
        <p:nvSpPr>
          <p:cNvPr id="8" name="TextBox 7"/>
          <p:cNvSpPr txBox="1"/>
          <p:nvPr/>
        </p:nvSpPr>
        <p:spPr>
          <a:xfrm>
            <a:off x="3867912" y="4599432"/>
            <a:ext cx="7452360" cy="365760"/>
          </a:xfrm>
          <a:prstGeom prst="rect">
            <a:avLst/>
          </a:prstGeom>
          <a:noFill/>
        </p:spPr>
        <p:txBody>
          <a:bodyPr wrap="square" lIns="0" tIns="0" rIns="0" bIns="0">
            <a:noAutofit/>
          </a:bodyPr>
          <a:lstStyle/>
          <a:p>
            <a:r>
              <a:rPr sz="2000" b="1">
                <a:solidFill>
                  <a:schemeClr val="accent1"/>
                </a:solidFill>
                <a:latin typeface="Corbel"/>
              </a:rPr>
              <a:t>Ongoing compliance</a:t>
            </a:r>
          </a:p>
        </p:txBody>
      </p:sp>
      <p:sp>
        <p:nvSpPr>
          <p:cNvPr id="9" name="TextBox 8"/>
          <p:cNvSpPr txBox="1"/>
          <p:nvPr/>
        </p:nvSpPr>
        <p:spPr>
          <a:xfrm>
            <a:off x="3867912" y="5010912"/>
            <a:ext cx="7452360" cy="1005840"/>
          </a:xfrm>
          <a:prstGeom prst="rect">
            <a:avLst/>
          </a:prstGeom>
          <a:noFill/>
        </p:spPr>
        <p:txBody>
          <a:bodyPr wrap="square" lIns="0" tIns="0" rIns="0" bIns="0">
            <a:noAutofit/>
          </a:bodyPr>
          <a:lstStyle/>
          <a:p>
            <a:pPr algn="l">
              <a:lnSpc>
                <a:spcPct val="100000"/>
              </a:lnSpc>
              <a:spcAft>
                <a:spcPts val="500"/>
              </a:spcAft>
            </a:pPr>
            <a:r>
              <a:rPr sz="1550">
                <a:solidFill>
                  <a:srgbClr val="000000"/>
                </a:solidFill>
                <a:latin typeface="Corbel"/>
              </a:rPr>
              <a:t>•  All ALRs shall have an approved annual fire inspection by the local fire department.</a:t>
            </a:r>
          </a:p>
          <a:p>
            <a:pPr algn="l">
              <a:lnSpc>
                <a:spcPct val="100000"/>
              </a:lnSpc>
              <a:spcAft>
                <a:spcPts val="500"/>
              </a:spcAft>
            </a:pPr>
            <a:r>
              <a:rPr sz="1550">
                <a:solidFill>
                  <a:srgbClr val="000000"/>
                </a:solidFill>
                <a:latin typeface="Corbel"/>
              </a:rPr>
              <a:t>•  The emergency response system must be tested at a minimum quarterly. These tests must be documented.</a:t>
            </a:r>
          </a:p>
        </p:txBody>
      </p:sp>
    </p:spTree>
    <p:extLst>
      <p:ext uri="{BB962C8B-B14F-4D97-AF65-F5344CB8AC3E}">
        <p14:creationId xmlns:p14="http://schemas.microsoft.com/office/powerpoint/2010/main" val="206517133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96B7-3EE5-8301-03DE-F323545389C0}"/>
              </a:ext>
            </a:extLst>
          </p:cNvPr>
          <p:cNvSpPr>
            <a:spLocks noGrp="1"/>
          </p:cNvSpPr>
          <p:nvPr>
            <p:ph type="title"/>
          </p:nvPr>
        </p:nvSpPr>
        <p:spPr>
          <a:xfrm>
            <a:off x="252919" y="1123837"/>
            <a:ext cx="2876044" cy="4601184"/>
          </a:xfrm>
        </p:spPr>
        <p:txBody>
          <a:bodyPr/>
          <a:lstStyle/>
          <a:p>
            <a:r>
              <a:rPr lang="en-US"/>
              <a:t>Staffing</a:t>
            </a:r>
          </a:p>
        </p:txBody>
      </p:sp>
      <p:sp>
        <p:nvSpPr>
          <p:cNvPr id="3" name="Text Placeholder 2">
            <a:extLst>
              <a:ext uri="{FF2B5EF4-FFF2-40B4-BE49-F238E27FC236}">
                <a16:creationId xmlns:a16="http://schemas.microsoft.com/office/drawing/2014/main" id="{CB0492FD-4369-4C01-F352-9924D750205D}"/>
              </a:ext>
            </a:extLst>
          </p:cNvPr>
          <p:cNvSpPr>
            <a:spLocks noGrp="1"/>
          </p:cNvSpPr>
          <p:nvPr>
            <p:ph type="body" idx="1"/>
          </p:nvPr>
        </p:nvSpPr>
        <p:spPr>
          <a:xfrm>
            <a:off x="3715470" y="798286"/>
            <a:ext cx="7783586" cy="5186463"/>
          </a:xfrm>
        </p:spPr>
        <p:txBody>
          <a:bodyPr lIns="45719" tIns="45720" rIns="45719" bIns="45720" anchor="ctr">
            <a:normAutofit/>
          </a:bodyPr>
          <a:lstStyle/>
          <a:p>
            <a:pPr marL="182245" indent="-182245">
              <a:buFont typeface="Arial"/>
              <a:buChar char="●"/>
            </a:pPr>
            <a:r>
              <a:rPr lang="en-US" sz="2400"/>
              <a:t>If resident care director is not a licensed nurse, must work with a LPN 12.04(2)(6)</a:t>
            </a:r>
          </a:p>
          <a:p>
            <a:pPr marL="182245" indent="-182245">
              <a:buFont typeface="Arial"/>
              <a:buChar char="●"/>
            </a:pPr>
            <a:r>
              <a:rPr lang="en-US" sz="2400"/>
              <a:t>LPN must conduct initial visits and assessments, oversee medication programs, provision of personal services</a:t>
            </a:r>
          </a:p>
          <a:p>
            <a:pPr marL="182245" indent="-182245">
              <a:buFont typeface="Arial"/>
              <a:buChar char="●"/>
            </a:pPr>
            <a:r>
              <a:rPr lang="en-US" sz="2400"/>
              <a:t>Requirements for Orientation, Training, On-going Education</a:t>
            </a:r>
          </a:p>
          <a:p>
            <a:pPr marL="182245" indent="-182245">
              <a:buFont typeface="Arial"/>
              <a:buChar char="●"/>
            </a:pPr>
            <a:r>
              <a:rPr lang="en-US" sz="2400"/>
              <a:t>No changes to requirements for Executive Director (as recommended by Commission)</a:t>
            </a:r>
          </a:p>
          <a:p>
            <a:pPr marL="182245" indent="-182245">
              <a:buFont typeface="Arial"/>
              <a:buChar char="●"/>
            </a:pPr>
            <a:r>
              <a:rPr lang="en-US" sz="2400"/>
              <a:t>Resident Care Director – must have 5 years experience or nursing degree plus 2 years experience, effective for hires after 1/1/2027</a:t>
            </a:r>
          </a:p>
        </p:txBody>
      </p:sp>
    </p:spTree>
    <p:extLst>
      <p:ext uri="{BB962C8B-B14F-4D97-AF65-F5344CB8AC3E}">
        <p14:creationId xmlns:p14="http://schemas.microsoft.com/office/powerpoint/2010/main" val="304114258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58952"/>
            <a:ext cx="3443630" cy="533095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1815876" y="758952"/>
            <a:ext cx="384048" cy="533095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53288" y="1123797"/>
            <a:ext cx="2947111" cy="4601260"/>
          </a:xfrm>
          <a:prstGeom prst="rect">
            <a:avLst/>
          </a:prstGeom>
          <a:noFill/>
        </p:spPr>
        <p:txBody>
          <a:bodyPr wrap="square" anchor="ctr">
            <a:noAutofit/>
          </a:bodyPr>
          <a:lstStyle/>
          <a:p>
            <a:pPr algn="ctr"/>
            <a:r>
              <a:rPr sz="3000">
                <a:solidFill>
                  <a:srgbClr val="FFFFFF"/>
                </a:solidFill>
                <a:latin typeface="Corbel"/>
              </a:rPr>
              <a:t>Staffing</a:t>
            </a:r>
          </a:p>
        </p:txBody>
      </p:sp>
      <p:sp>
        <p:nvSpPr>
          <p:cNvPr id="5" name="TextBox 4"/>
          <p:cNvSpPr txBox="1"/>
          <p:nvPr/>
        </p:nvSpPr>
        <p:spPr>
          <a:xfrm>
            <a:off x="3867912" y="868680"/>
            <a:ext cx="7479792" cy="384048"/>
          </a:xfrm>
          <a:prstGeom prst="rect">
            <a:avLst/>
          </a:prstGeom>
          <a:noFill/>
        </p:spPr>
        <p:txBody>
          <a:bodyPr wrap="square" lIns="0" tIns="0" rIns="0" bIns="0">
            <a:noAutofit/>
          </a:bodyPr>
          <a:lstStyle/>
          <a:p>
            <a:r>
              <a:rPr sz="2000" b="1">
                <a:solidFill>
                  <a:schemeClr val="accent1"/>
                </a:solidFill>
                <a:latin typeface="Corbel"/>
              </a:rPr>
              <a:t>Special Care Residence Staffing (unchanged)</a:t>
            </a:r>
          </a:p>
        </p:txBody>
      </p:sp>
      <p:sp>
        <p:nvSpPr>
          <p:cNvPr id="6" name="TextBox 5"/>
          <p:cNvSpPr txBox="1"/>
          <p:nvPr/>
        </p:nvSpPr>
        <p:spPr>
          <a:xfrm>
            <a:off x="3867912" y="1344168"/>
            <a:ext cx="7479792" cy="1874519"/>
          </a:xfrm>
          <a:prstGeom prst="rect">
            <a:avLst/>
          </a:prstGeom>
          <a:noFill/>
        </p:spPr>
        <p:txBody>
          <a:bodyPr wrap="square" lIns="0" tIns="0" rIns="0" bIns="0" anchor="t">
            <a:noAutofit/>
          </a:bodyPr>
          <a:lstStyle/>
          <a:p>
            <a:pPr>
              <a:lnSpc>
                <a:spcPct val="105000"/>
              </a:lnSpc>
            </a:pPr>
            <a:r>
              <a:rPr sz="1600" b="0">
                <a:solidFill>
                  <a:srgbClr val="000000"/>
                </a:solidFill>
                <a:latin typeface="Corbel"/>
              </a:rPr>
              <a:t>A Special Care Residence shall have sufficient staff qualified by training and experience awake and on duty at all times to meet the 24-hour per day scheduled and reasonably foreseeable unscheduled needs of all Residents of a Special Care Residence based upon the Resident assessments and Service Plans. It shall </a:t>
            </a:r>
            <a:r>
              <a:rPr lang="en-US" sz="1600"/>
              <a:t>NEVER be</a:t>
            </a:r>
            <a:r>
              <a:rPr sz="1600" b="0">
                <a:solidFill>
                  <a:srgbClr val="000000"/>
                </a:solidFill>
                <a:latin typeface="Corbel"/>
              </a:rPr>
              <a:t> considered sufficient to have fewer than two staff members in a Special Care Residence</a:t>
            </a:r>
            <a:r>
              <a:rPr lang="en-US" sz="1600"/>
              <a:t>, except ALR can request a staffing exemption</a:t>
            </a:r>
            <a:endParaRPr sz="1600" b="0">
              <a:solidFill>
                <a:srgbClr val="000000"/>
              </a:solidFill>
              <a:latin typeface="Corbel"/>
            </a:endParaRPr>
          </a:p>
        </p:txBody>
      </p:sp>
      <p:sp>
        <p:nvSpPr>
          <p:cNvPr id="7" name="TextBox 6"/>
          <p:cNvSpPr txBox="1"/>
          <p:nvPr/>
        </p:nvSpPr>
        <p:spPr>
          <a:xfrm>
            <a:off x="3867912" y="3493008"/>
            <a:ext cx="7479792" cy="384048"/>
          </a:xfrm>
          <a:prstGeom prst="rect">
            <a:avLst/>
          </a:prstGeom>
          <a:noFill/>
        </p:spPr>
        <p:txBody>
          <a:bodyPr wrap="square" lIns="0" tIns="0" rIns="0" bIns="0">
            <a:noAutofit/>
          </a:bodyPr>
          <a:lstStyle/>
          <a:p>
            <a:r>
              <a:rPr sz="2000" b="1">
                <a:solidFill>
                  <a:schemeClr val="accent1"/>
                </a:solidFill>
                <a:latin typeface="Corbel"/>
              </a:rPr>
              <a:t>Staffing for Basic Health Services.</a:t>
            </a:r>
          </a:p>
        </p:txBody>
      </p:sp>
      <p:sp>
        <p:nvSpPr>
          <p:cNvPr id="8" name="TextBox 7"/>
          <p:cNvSpPr txBox="1"/>
          <p:nvPr/>
        </p:nvSpPr>
        <p:spPr>
          <a:xfrm>
            <a:off x="3867912" y="3968496"/>
            <a:ext cx="7479792" cy="1645920"/>
          </a:xfrm>
          <a:prstGeom prst="rect">
            <a:avLst/>
          </a:prstGeom>
          <a:noFill/>
        </p:spPr>
        <p:txBody>
          <a:bodyPr wrap="square" lIns="0" tIns="0" rIns="0" bIns="0">
            <a:noAutofit/>
          </a:bodyPr>
          <a:lstStyle/>
          <a:p>
            <a:pPr>
              <a:lnSpc>
                <a:spcPct val="105000"/>
              </a:lnSpc>
            </a:pPr>
            <a:r>
              <a:rPr sz="1600" b="0">
                <a:solidFill>
                  <a:srgbClr val="000000"/>
                </a:solidFill>
                <a:latin typeface="Corbel"/>
              </a:rPr>
              <a:t>Basic Health Services must be provided by a Clinical Professional capable of providing such services within their scope of practice. The ALR  shall have a licensed nurse working on the Residence's premises for at least 16 hours during the day (e.g., 7:00 A.M. through 11:00 P.M.) each day.</a:t>
            </a:r>
          </a:p>
        </p:txBody>
      </p:sp>
    </p:spTree>
    <p:extLst>
      <p:ext uri="{BB962C8B-B14F-4D97-AF65-F5344CB8AC3E}">
        <p14:creationId xmlns:p14="http://schemas.microsoft.com/office/powerpoint/2010/main" val="418686327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58952"/>
            <a:ext cx="3443630" cy="533095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1815876" y="758952"/>
            <a:ext cx="384048" cy="533095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53288" y="1123797"/>
            <a:ext cx="2947111" cy="4601260"/>
          </a:xfrm>
          <a:prstGeom prst="rect">
            <a:avLst/>
          </a:prstGeom>
          <a:noFill/>
        </p:spPr>
        <p:txBody>
          <a:bodyPr wrap="square" anchor="ctr">
            <a:noAutofit/>
          </a:bodyPr>
          <a:lstStyle/>
          <a:p>
            <a:pPr algn="ctr"/>
            <a:r>
              <a:rPr sz="2900">
                <a:solidFill>
                  <a:srgbClr val="FFFFFF"/>
                </a:solidFill>
                <a:latin typeface="Corbel"/>
              </a:rPr>
              <a:t>Licensed Nurse</a:t>
            </a:r>
          </a:p>
        </p:txBody>
      </p:sp>
      <p:sp>
        <p:nvSpPr>
          <p:cNvPr id="5" name="TextBox 4"/>
          <p:cNvSpPr txBox="1"/>
          <p:nvPr/>
        </p:nvSpPr>
        <p:spPr>
          <a:xfrm>
            <a:off x="3794760" y="850392"/>
            <a:ext cx="3977639" cy="384048"/>
          </a:xfrm>
          <a:prstGeom prst="rect">
            <a:avLst/>
          </a:prstGeom>
          <a:noFill/>
        </p:spPr>
        <p:txBody>
          <a:bodyPr wrap="square" lIns="0" tIns="0" rIns="0" bIns="0">
            <a:noAutofit/>
          </a:bodyPr>
          <a:lstStyle/>
          <a:p>
            <a:r>
              <a:rPr sz="2000" b="1">
                <a:solidFill>
                  <a:schemeClr val="accent1"/>
                </a:solidFill>
                <a:latin typeface="Corbel"/>
              </a:rPr>
              <a:t>Licensed Nurse</a:t>
            </a:r>
          </a:p>
        </p:txBody>
      </p:sp>
      <p:sp>
        <p:nvSpPr>
          <p:cNvPr id="6" name="TextBox 5"/>
          <p:cNvSpPr txBox="1"/>
          <p:nvPr/>
        </p:nvSpPr>
        <p:spPr>
          <a:xfrm>
            <a:off x="3794760" y="1280160"/>
            <a:ext cx="3977639" cy="4498848"/>
          </a:xfrm>
          <a:prstGeom prst="rect">
            <a:avLst/>
          </a:prstGeom>
          <a:noFill/>
        </p:spPr>
        <p:txBody>
          <a:bodyPr wrap="square" lIns="0" tIns="0" rIns="0" bIns="0" anchor="t">
            <a:noAutofit/>
          </a:bodyPr>
          <a:lstStyle/>
          <a:p>
            <a:pPr>
              <a:lnSpc>
                <a:spcPct val="105000"/>
              </a:lnSpc>
              <a:spcAft>
                <a:spcPts val="1100"/>
              </a:spcAft>
            </a:pPr>
            <a:r>
              <a:rPr sz="1550" b="0">
                <a:solidFill>
                  <a:srgbClr val="000000"/>
                </a:solidFill>
                <a:latin typeface="Corbel"/>
              </a:rPr>
              <a:t>The ALR </a:t>
            </a:r>
            <a:r>
              <a:rPr lang="en-US" sz="1550" b="0">
                <a:solidFill>
                  <a:srgbClr val="000000"/>
                </a:solidFill>
                <a:latin typeface="Corbel"/>
              </a:rPr>
              <a:t>must </a:t>
            </a:r>
            <a:r>
              <a:rPr sz="1550" b="0">
                <a:solidFill>
                  <a:srgbClr val="000000"/>
                </a:solidFill>
                <a:latin typeface="Corbel"/>
              </a:rPr>
              <a:t>designate at least one licensed nurse </a:t>
            </a:r>
            <a:r>
              <a:rPr lang="en-US" sz="1550" b="0">
                <a:solidFill>
                  <a:srgbClr val="000000"/>
                </a:solidFill>
                <a:latin typeface="Corbel"/>
              </a:rPr>
              <a:t>who is </a:t>
            </a:r>
            <a:r>
              <a:rPr sz="1550" b="0">
                <a:solidFill>
                  <a:srgbClr val="000000"/>
                </a:solidFill>
                <a:latin typeface="Corbel"/>
              </a:rPr>
              <a:t>employed by </a:t>
            </a:r>
            <a:r>
              <a:rPr lang="en-US" sz="1550" b="0">
                <a:solidFill>
                  <a:srgbClr val="000000"/>
                </a:solidFill>
                <a:latin typeface="Corbel"/>
              </a:rPr>
              <a:t>the ALR </a:t>
            </a:r>
            <a:r>
              <a:rPr sz="1550" b="0">
                <a:solidFill>
                  <a:srgbClr val="000000"/>
                </a:solidFill>
                <a:latin typeface="Corbel"/>
              </a:rPr>
              <a:t>or </a:t>
            </a:r>
            <a:r>
              <a:rPr lang="en-US" sz="1550"/>
              <a:t>engaged under a written agreement</a:t>
            </a:r>
            <a:r>
              <a:rPr sz="1550" b="0">
                <a:solidFill>
                  <a:srgbClr val="000000"/>
                </a:solidFill>
                <a:latin typeface="Corbel"/>
              </a:rPr>
              <a:t> to:</a:t>
            </a:r>
            <a:endParaRPr lang="en-US">
              <a:cs typeface="Arial"/>
            </a:endParaRPr>
          </a:p>
          <a:p>
            <a:pPr>
              <a:lnSpc>
                <a:spcPct val="100000"/>
              </a:lnSpc>
              <a:spcAft>
                <a:spcPts val="600"/>
              </a:spcAft>
            </a:pPr>
            <a:r>
              <a:rPr lang="en-US" sz="1550">
                <a:latin typeface="Arial"/>
                <a:cs typeface="Arial"/>
              </a:rPr>
              <a:t>•</a:t>
            </a:r>
            <a:r>
              <a:rPr lang="en-US" sz="1550"/>
              <a:t>  Complete initial clinical assessments before each Resident moves in; </a:t>
            </a:r>
            <a:endParaRPr lang="en-US"/>
          </a:p>
          <a:p>
            <a:pPr>
              <a:lnSpc>
                <a:spcPct val="100000"/>
              </a:lnSpc>
              <a:spcAft>
                <a:spcPts val="600"/>
              </a:spcAft>
            </a:pPr>
            <a:r>
              <a:rPr lang="en-US" sz="1550">
                <a:latin typeface="Symbol"/>
                <a:sym typeface="Symbol"/>
              </a:rPr>
              <a:t>·</a:t>
            </a:r>
            <a:r>
              <a:rPr lang="en-US" sz="1550"/>
              <a:t>  Oversee Self-Administered Medication Management (SAMM); </a:t>
            </a:r>
            <a:endParaRPr lang="en-US"/>
          </a:p>
          <a:p>
            <a:pPr>
              <a:spcAft>
                <a:spcPts val="600"/>
              </a:spcAft>
            </a:pPr>
            <a:r>
              <a:rPr lang="en-US" sz="1550">
                <a:latin typeface="Symbol"/>
                <a:sym typeface="Symbol"/>
              </a:rPr>
              <a:t>·</a:t>
            </a:r>
            <a:r>
              <a:rPr lang="en-US" sz="1550"/>
              <a:t>  RN must provide the required 20 hours of Personal Care Services training for applicable staff and conduct biannual evaluations of Personal Care Staff;</a:t>
            </a:r>
            <a:endParaRPr lang="en-US"/>
          </a:p>
          <a:p>
            <a:pPr>
              <a:lnSpc>
                <a:spcPct val="100000"/>
              </a:lnSpc>
              <a:spcAft>
                <a:spcPts val="600"/>
              </a:spcAft>
            </a:pPr>
            <a:r>
              <a:rPr lang="en-US" sz="1550">
                <a:latin typeface="Symbol"/>
                <a:sym typeface="Symbol"/>
              </a:rPr>
              <a:t>·</a:t>
            </a:r>
            <a:r>
              <a:rPr lang="en-US" sz="1550"/>
              <a:t>  Oversee and provide Limited Medication Administration (LMA) for Residents; and </a:t>
            </a:r>
            <a:endParaRPr lang="en-US"/>
          </a:p>
          <a:p>
            <a:pPr>
              <a:lnSpc>
                <a:spcPct val="100000"/>
              </a:lnSpc>
              <a:spcAft>
                <a:spcPts val="600"/>
              </a:spcAft>
            </a:pPr>
            <a:r>
              <a:rPr lang="en-US" sz="1550">
                <a:latin typeface="Symbol"/>
                <a:sym typeface="Symbol"/>
              </a:rPr>
              <a:t>·</a:t>
            </a:r>
            <a:r>
              <a:rPr lang="en-US" sz="1550"/>
              <a:t>  Develop and oversee required Service Plans. </a:t>
            </a:r>
            <a:endParaRPr lang="en-US"/>
          </a:p>
        </p:txBody>
      </p:sp>
      <p:sp>
        <p:nvSpPr>
          <p:cNvPr id="8" name="TextBox 7"/>
          <p:cNvSpPr txBox="1"/>
          <p:nvPr/>
        </p:nvSpPr>
        <p:spPr>
          <a:xfrm>
            <a:off x="8101583" y="850392"/>
            <a:ext cx="2944368" cy="384048"/>
          </a:xfrm>
          <a:prstGeom prst="rect">
            <a:avLst/>
          </a:prstGeom>
          <a:noFill/>
        </p:spPr>
        <p:txBody>
          <a:bodyPr wrap="square" lIns="0" tIns="0" rIns="0" bIns="0">
            <a:noAutofit/>
          </a:bodyPr>
          <a:lstStyle/>
          <a:p>
            <a:r>
              <a:rPr sz="1900" b="1">
                <a:solidFill>
                  <a:schemeClr val="accent1"/>
                </a:solidFill>
                <a:latin typeface="Corbel"/>
              </a:rPr>
              <a:t>Required availability</a:t>
            </a:r>
          </a:p>
        </p:txBody>
      </p:sp>
      <p:sp>
        <p:nvSpPr>
          <p:cNvPr id="9" name="TextBox 8"/>
          <p:cNvSpPr txBox="1"/>
          <p:nvPr/>
        </p:nvSpPr>
        <p:spPr>
          <a:xfrm>
            <a:off x="8101583" y="1280160"/>
            <a:ext cx="2944368" cy="1993392"/>
          </a:xfrm>
          <a:prstGeom prst="rect">
            <a:avLst/>
          </a:prstGeom>
          <a:noFill/>
        </p:spPr>
        <p:txBody>
          <a:bodyPr wrap="square" lIns="0" tIns="0" rIns="0" bIns="0" anchor="t">
            <a:noAutofit/>
          </a:bodyPr>
          <a:lstStyle/>
          <a:p>
            <a:pPr>
              <a:lnSpc>
                <a:spcPct val="108000"/>
              </a:lnSpc>
            </a:pPr>
            <a:r>
              <a:rPr sz="1450" b="0">
                <a:solidFill>
                  <a:srgbClr val="000000"/>
                </a:solidFill>
                <a:latin typeface="Corbel"/>
              </a:rPr>
              <a:t>The designated licensed nurse must provide on site services for a minimum</a:t>
            </a:r>
            <a:r>
              <a:rPr lang="en-US" sz="1450"/>
              <a:t> </a:t>
            </a:r>
            <a:r>
              <a:rPr sz="1450" b="0">
                <a:solidFill>
                  <a:srgbClr val="000000"/>
                </a:solidFill>
                <a:latin typeface="Corbel"/>
              </a:rPr>
              <a:t>number of hours each week, scaled to the ALR's size, Resident acuity and needs, and be available on call 24 hours a day to support staff and respond to changes in Resident condition.</a:t>
            </a:r>
            <a:endParaRPr lang="en-US" sz="1450" b="0">
              <a:solidFill>
                <a:srgbClr val="000000"/>
              </a:solidFill>
              <a:latin typeface="Corbel"/>
            </a:endParaRPr>
          </a:p>
        </p:txBody>
      </p:sp>
      <p:sp>
        <p:nvSpPr>
          <p:cNvPr id="10" name="TextBox 9"/>
          <p:cNvSpPr txBox="1"/>
          <p:nvPr/>
        </p:nvSpPr>
        <p:spPr>
          <a:xfrm>
            <a:off x="8101583" y="3529584"/>
            <a:ext cx="2944368" cy="365760"/>
          </a:xfrm>
          <a:prstGeom prst="rect">
            <a:avLst/>
          </a:prstGeom>
          <a:noFill/>
        </p:spPr>
        <p:txBody>
          <a:bodyPr wrap="square" lIns="0" tIns="0" rIns="0" bIns="0">
            <a:noAutofit/>
          </a:bodyPr>
          <a:lstStyle/>
          <a:p>
            <a:r>
              <a:rPr sz="1700" b="1">
                <a:solidFill>
                  <a:schemeClr val="accent1"/>
                </a:solidFill>
                <a:latin typeface="Corbel"/>
              </a:rPr>
              <a:t>As of January 1, 2027</a:t>
            </a:r>
          </a:p>
        </p:txBody>
      </p:sp>
      <p:sp>
        <p:nvSpPr>
          <p:cNvPr id="11" name="TextBox 10"/>
          <p:cNvSpPr txBox="1"/>
          <p:nvPr/>
        </p:nvSpPr>
        <p:spPr>
          <a:xfrm>
            <a:off x="8101583" y="3959352"/>
            <a:ext cx="2944368" cy="1417320"/>
          </a:xfrm>
          <a:prstGeom prst="rect">
            <a:avLst/>
          </a:prstGeom>
          <a:noFill/>
        </p:spPr>
        <p:txBody>
          <a:bodyPr wrap="square" lIns="0" tIns="0" rIns="0" bIns="0">
            <a:noAutofit/>
          </a:bodyPr>
          <a:lstStyle/>
          <a:p>
            <a:pPr>
              <a:lnSpc>
                <a:spcPct val="108000"/>
              </a:lnSpc>
              <a:spcAft>
                <a:spcPts val="0"/>
              </a:spcAft>
            </a:pPr>
            <a:r>
              <a:rPr lang="en-US" sz="1450"/>
              <a:t>A</a:t>
            </a:r>
            <a:r>
              <a:rPr sz="1450" b="0">
                <a:solidFill>
                  <a:srgbClr val="000000"/>
                </a:solidFill>
                <a:latin typeface="Corbel"/>
              </a:rPr>
              <a:t>n ALR must have a minimum of one staff member available at all times who is certified in cardiopulmonary resuscitation (CPR) and in the use of an automated external defibrillator (AED).</a:t>
            </a:r>
            <a:endParaRPr lang="en-US" sz="1450" b="0">
              <a:solidFill>
                <a:srgbClr val="000000"/>
              </a:solidFill>
              <a:latin typeface="Corbel"/>
            </a:endParaRPr>
          </a:p>
        </p:txBody>
      </p:sp>
    </p:spTree>
    <p:extLst>
      <p:ext uri="{BB962C8B-B14F-4D97-AF65-F5344CB8AC3E}">
        <p14:creationId xmlns:p14="http://schemas.microsoft.com/office/powerpoint/2010/main" val="30464295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1A7B8-BE45-F805-58EC-FE9CC2FE49A7}"/>
              </a:ext>
            </a:extLst>
          </p:cNvPr>
          <p:cNvSpPr>
            <a:spLocks noGrp="1"/>
          </p:cNvSpPr>
          <p:nvPr>
            <p:ph type="title"/>
          </p:nvPr>
        </p:nvSpPr>
        <p:spPr/>
        <p:txBody>
          <a:bodyPr/>
          <a:lstStyle/>
          <a:p>
            <a:r>
              <a:rPr lang="en-US"/>
              <a:t>Residence Obligations</a:t>
            </a:r>
          </a:p>
        </p:txBody>
      </p:sp>
      <p:sp>
        <p:nvSpPr>
          <p:cNvPr id="4" name="TextBox 3">
            <a:extLst>
              <a:ext uri="{FF2B5EF4-FFF2-40B4-BE49-F238E27FC236}">
                <a16:creationId xmlns:a16="http://schemas.microsoft.com/office/drawing/2014/main" id="{80B43B29-F6D4-77C6-E6C3-C8AD4A7F9E7D}"/>
              </a:ext>
            </a:extLst>
          </p:cNvPr>
          <p:cNvSpPr txBox="1"/>
          <p:nvPr/>
        </p:nvSpPr>
        <p:spPr>
          <a:xfrm>
            <a:off x="3675887" y="850392"/>
            <a:ext cx="3310128" cy="29990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8288" tIns="18288" rIns="18288" bIns="18288" numCol="1" spcCol="38100" rtlCol="0" fromWordArt="0" anchor="t" anchorCtr="0" forceAA="0" compatLnSpc="1">
            <a:prstTxWarp prst="textNoShape">
              <a:avLst/>
            </a:prstTxWarp>
            <a:spAutoFit/>
          </a:bodyPr>
          <a:lstStyle/>
          <a:p>
            <a:pPr>
              <a:spcAft>
                <a:spcPts val="500"/>
              </a:spcAft>
            </a:pPr>
            <a:r>
              <a:rPr lang="en-US" sz="2100" b="1">
                <a:solidFill>
                  <a:schemeClr val="accent1"/>
                </a:solidFill>
                <a:latin typeface="Corbel"/>
              </a:rPr>
              <a:t>Service Plans</a:t>
            </a:r>
          </a:p>
          <a:p>
            <a:pPr>
              <a:lnSpc>
                <a:spcPct val="105000"/>
              </a:lnSpc>
              <a:spcAft>
                <a:spcPts val="400"/>
              </a:spcAft>
            </a:pPr>
            <a:r>
              <a:rPr lang="en-US" sz="1700" b="1">
                <a:solidFill>
                  <a:schemeClr val="accent1"/>
                </a:solidFill>
                <a:latin typeface="Corbel"/>
              </a:rPr>
              <a:t>•  </a:t>
            </a:r>
            <a:r>
              <a:rPr lang="en-US" sz="1700">
                <a:latin typeface="Corbel"/>
              </a:rPr>
              <a:t>Developed prior to admission, with periodic reviews every 6 months, every 3 months for Basic Health services, or following a change in condition;</a:t>
            </a:r>
          </a:p>
          <a:p>
            <a:pPr>
              <a:lnSpc>
                <a:spcPct val="105000"/>
              </a:lnSpc>
              <a:spcAft>
                <a:spcPts val="400"/>
              </a:spcAft>
            </a:pPr>
            <a:r>
              <a:rPr lang="en-US" sz="1700" b="1">
                <a:solidFill>
                  <a:schemeClr val="accent1"/>
                </a:solidFill>
                <a:latin typeface="Corbel"/>
              </a:rPr>
              <a:t>•  </a:t>
            </a:r>
            <a:r>
              <a:rPr lang="en-US" sz="1700">
                <a:latin typeface="Corbel"/>
              </a:rPr>
              <a:t>Signed by an LPN;</a:t>
            </a:r>
          </a:p>
          <a:p>
            <a:pPr>
              <a:lnSpc>
                <a:spcPct val="105000"/>
              </a:lnSpc>
              <a:spcAft>
                <a:spcPts val="0"/>
              </a:spcAft>
            </a:pPr>
            <a:r>
              <a:rPr lang="en-US" sz="1700" b="1">
                <a:solidFill>
                  <a:schemeClr val="accent1"/>
                </a:solidFill>
                <a:latin typeface="Corbel"/>
              </a:rPr>
              <a:t>• </a:t>
            </a:r>
            <a:r>
              <a:rPr lang="en-US" sz="1700">
                <a:solidFill>
                  <a:schemeClr val="tx1"/>
                </a:solidFill>
              </a:rPr>
              <a:t>May i</a:t>
            </a:r>
            <a:r>
              <a:rPr lang="en-US" sz="1700"/>
              <a:t>nclude</a:t>
            </a:r>
            <a:r>
              <a:rPr lang="en-US" sz="1700">
                <a:latin typeface="Corbel"/>
              </a:rPr>
              <a:t> a personal emergency response system that requires a timely answer within 10 minutes.</a:t>
            </a:r>
          </a:p>
        </p:txBody>
      </p:sp>
      <p:sp>
        <p:nvSpPr>
          <p:cNvPr id="5" name="Additional obligations"/>
          <p:cNvSpPr txBox="1"/>
          <p:nvPr/>
        </p:nvSpPr>
        <p:spPr>
          <a:xfrm>
            <a:off x="7260336" y="850392"/>
            <a:ext cx="3456432" cy="4219873"/>
          </a:xfrm>
          <a:prstGeom prst="rect">
            <a:avLst/>
          </a:prstGeom>
          <a:noFill/>
        </p:spPr>
        <p:txBody>
          <a:bodyPr wrap="square" lIns="18288" tIns="18288" rIns="18288" bIns="18288" anchor="t">
            <a:spAutoFit/>
          </a:bodyPr>
          <a:lstStyle/>
          <a:p>
            <a:pPr>
              <a:spcAft>
                <a:spcPts val="500"/>
              </a:spcAft>
            </a:pPr>
            <a:r>
              <a:rPr lang="en-US" sz="2200" b="1">
                <a:solidFill>
                  <a:schemeClr val="accent1"/>
                </a:solidFill>
                <a:latin typeface="Corbel"/>
              </a:rPr>
              <a:t>Additional obligations</a:t>
            </a:r>
          </a:p>
          <a:p>
            <a:pPr>
              <a:lnSpc>
                <a:spcPct val="105000"/>
              </a:lnSpc>
              <a:spcAft>
                <a:spcPts val="400"/>
              </a:spcAft>
            </a:pPr>
            <a:r>
              <a:rPr lang="en-US" sz="1850" b="1">
                <a:solidFill>
                  <a:schemeClr val="accent1"/>
                </a:solidFill>
                <a:latin typeface="Corbel"/>
              </a:rPr>
              <a:t>•  </a:t>
            </a:r>
            <a:r>
              <a:rPr lang="en-US" sz="1850">
                <a:latin typeface="Corbel"/>
              </a:rPr>
              <a:t>Special Care residents to receive documented hourly safety checks overnight;</a:t>
            </a:r>
          </a:p>
          <a:p>
            <a:pPr>
              <a:lnSpc>
                <a:spcPct val="105000"/>
              </a:lnSpc>
              <a:spcAft>
                <a:spcPts val="400"/>
              </a:spcAft>
            </a:pPr>
            <a:r>
              <a:rPr lang="en-US" sz="1850" b="1">
                <a:solidFill>
                  <a:schemeClr val="accent1"/>
                </a:solidFill>
                <a:latin typeface="Corbel"/>
              </a:rPr>
              <a:t>•  </a:t>
            </a:r>
            <a:r>
              <a:rPr lang="en-US" sz="1850">
                <a:latin typeface="Corbel"/>
              </a:rPr>
              <a:t>Quality Assurance and Performance Improvement Committee;</a:t>
            </a:r>
          </a:p>
          <a:p>
            <a:pPr>
              <a:lnSpc>
                <a:spcPct val="105000"/>
              </a:lnSpc>
              <a:spcAft>
                <a:spcPts val="400"/>
              </a:spcAft>
            </a:pPr>
            <a:r>
              <a:rPr lang="en-US" sz="1850" b="1">
                <a:solidFill>
                  <a:schemeClr val="accent1"/>
                </a:solidFill>
                <a:latin typeface="Corbel"/>
              </a:rPr>
              <a:t>•  </a:t>
            </a:r>
            <a:r>
              <a:rPr lang="en-US" sz="1850">
                <a:latin typeface="Corbel"/>
              </a:rPr>
              <a:t>Record requirements: Census; Communication Log; Fall Log; Emergency Response Log</a:t>
            </a:r>
          </a:p>
          <a:p>
            <a:pPr>
              <a:lnSpc>
                <a:spcPct val="105000"/>
              </a:lnSpc>
              <a:spcAft>
                <a:spcPts val="400"/>
              </a:spcAft>
            </a:pPr>
            <a:r>
              <a:rPr lang="en-US" sz="1850" b="1">
                <a:solidFill>
                  <a:schemeClr val="accent1"/>
                </a:solidFill>
                <a:latin typeface="Corbel"/>
              </a:rPr>
              <a:t>•  </a:t>
            </a:r>
            <a:r>
              <a:rPr lang="en-US" sz="1850">
                <a:latin typeface="Corbel"/>
              </a:rPr>
              <a:t>Audit of Medication Errors</a:t>
            </a:r>
          </a:p>
          <a:p>
            <a:pPr>
              <a:lnSpc>
                <a:spcPct val="105000"/>
              </a:lnSpc>
              <a:spcAft>
                <a:spcPts val="0"/>
              </a:spcAft>
            </a:pPr>
            <a:r>
              <a:rPr lang="en-US" sz="1850" b="1">
                <a:solidFill>
                  <a:schemeClr val="accent1"/>
                </a:solidFill>
                <a:latin typeface="Corbel"/>
              </a:rPr>
              <a:t>•  </a:t>
            </a:r>
            <a:r>
              <a:rPr lang="en-US" sz="1850">
                <a:latin typeface="Corbel"/>
              </a:rPr>
              <a:t>ALR to report serious incident within 24 hours</a:t>
            </a:r>
          </a:p>
        </p:txBody>
      </p:sp>
    </p:spTree>
    <p:extLst>
      <p:ext uri="{BB962C8B-B14F-4D97-AF65-F5344CB8AC3E}">
        <p14:creationId xmlns:p14="http://schemas.microsoft.com/office/powerpoint/2010/main" val="245005360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6A126-59B2-A067-594E-E0C7659A18D6}"/>
              </a:ext>
            </a:extLst>
          </p:cNvPr>
          <p:cNvSpPr>
            <a:spLocks noGrp="1"/>
          </p:cNvSpPr>
          <p:nvPr>
            <p:ph type="title"/>
          </p:nvPr>
        </p:nvSpPr>
        <p:spPr/>
        <p:txBody>
          <a:bodyPr lIns="45719" tIns="45720" rIns="45719" bIns="45720" anchor="ctr">
            <a:normAutofit/>
          </a:bodyPr>
          <a:lstStyle/>
          <a:p>
            <a:r>
              <a:rPr lang="en-US" sz="3200"/>
              <a:t>Non-Regulatory</a:t>
            </a:r>
          </a:p>
        </p:txBody>
      </p:sp>
      <p:sp>
        <p:nvSpPr>
          <p:cNvPr id="3" name="Text Placeholder 2">
            <a:extLst>
              <a:ext uri="{FF2B5EF4-FFF2-40B4-BE49-F238E27FC236}">
                <a16:creationId xmlns:a16="http://schemas.microsoft.com/office/drawing/2014/main" id="{1280AC40-FAE0-CA8A-3C36-1A2F28AAF733}"/>
              </a:ext>
            </a:extLst>
          </p:cNvPr>
          <p:cNvSpPr>
            <a:spLocks noGrp="1"/>
          </p:cNvSpPr>
          <p:nvPr>
            <p:ph type="body" idx="1"/>
          </p:nvPr>
        </p:nvSpPr>
        <p:spPr>
          <a:xfrm>
            <a:off x="3869269" y="864108"/>
            <a:ext cx="6587338" cy="5241723"/>
          </a:xfrm>
        </p:spPr>
        <p:txBody>
          <a:bodyPr lIns="45719" tIns="45720" rIns="45719" bIns="45720" anchor="ctr">
            <a:normAutofit/>
          </a:bodyPr>
          <a:lstStyle/>
          <a:p>
            <a:pPr marL="182245" indent="-182245"/>
            <a:r>
              <a:rPr lang="en-US" sz="2400"/>
              <a:t> ALR Uniform Disclosure Form to be finalized</a:t>
            </a:r>
          </a:p>
          <a:p>
            <a:pPr marL="182245" indent="-182245"/>
            <a:r>
              <a:rPr lang="en-US" sz="2400"/>
              <a:t> Website - transparency of information</a:t>
            </a:r>
          </a:p>
          <a:p>
            <a:pPr marL="705485" lvl="1" indent="-182245"/>
            <a:r>
              <a:rPr lang="en-US" sz="2400"/>
              <a:t>AGE website should have more information available to residents, prospective residents</a:t>
            </a:r>
          </a:p>
          <a:p>
            <a:pPr marL="182245" indent="-182245"/>
            <a:r>
              <a:rPr lang="en-US" sz="2400"/>
              <a:t>AGE collecting more information on ownership, changes in ownership, census of residents</a:t>
            </a:r>
          </a:p>
          <a:p>
            <a:pPr marL="0" indent="0">
              <a:buNone/>
            </a:pPr>
            <a:endParaRPr lang="en-US" sz="2400"/>
          </a:p>
        </p:txBody>
      </p:sp>
    </p:spTree>
    <p:extLst>
      <p:ext uri="{BB962C8B-B14F-4D97-AF65-F5344CB8AC3E}">
        <p14:creationId xmlns:p14="http://schemas.microsoft.com/office/powerpoint/2010/main" val="226785943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27DDD-0D38-D69F-0698-76388DB1FDED}"/>
              </a:ext>
            </a:extLst>
          </p:cNvPr>
          <p:cNvSpPr>
            <a:spLocks noGrp="1"/>
          </p:cNvSpPr>
          <p:nvPr>
            <p:ph type="title"/>
          </p:nvPr>
        </p:nvSpPr>
        <p:spPr/>
        <p:txBody>
          <a:bodyPr lIns="45719" tIns="45720" rIns="45719" bIns="45720" anchor="ctr">
            <a:normAutofit/>
          </a:bodyPr>
          <a:lstStyle/>
          <a:p>
            <a:r>
              <a:rPr lang="en-US"/>
              <a:t>Owner</a:t>
            </a:r>
            <a:br>
              <a:rPr lang="en-US"/>
            </a:br>
            <a:r>
              <a:rPr lang="en-US"/>
              <a:t>Information</a:t>
            </a:r>
            <a:br>
              <a:rPr lang="en-US"/>
            </a:br>
            <a:r>
              <a:rPr lang="en-US"/>
              <a:t>Disclosure</a:t>
            </a:r>
          </a:p>
        </p:txBody>
      </p:sp>
      <p:sp>
        <p:nvSpPr>
          <p:cNvPr id="3" name="Text Placeholder 2">
            <a:extLst>
              <a:ext uri="{FF2B5EF4-FFF2-40B4-BE49-F238E27FC236}">
                <a16:creationId xmlns:a16="http://schemas.microsoft.com/office/drawing/2014/main" id="{5EA359F3-E34A-3F38-E344-73FA4E8255BA}"/>
              </a:ext>
            </a:extLst>
          </p:cNvPr>
          <p:cNvSpPr>
            <a:spLocks noGrp="1"/>
          </p:cNvSpPr>
          <p:nvPr>
            <p:ph type="body" idx="1"/>
          </p:nvPr>
        </p:nvSpPr>
        <p:spPr/>
        <p:txBody>
          <a:bodyPr lIns="45719" tIns="45720" rIns="45719" bIns="45720" anchor="ctr">
            <a:normAutofit/>
          </a:bodyPr>
          <a:lstStyle/>
          <a:p>
            <a:pPr marL="0" indent="0">
              <a:buNone/>
            </a:pPr>
            <a:r>
              <a:rPr lang="en-US"/>
              <a:t>Require greater disclosure of owner information:</a:t>
            </a:r>
          </a:p>
          <a:p>
            <a:pPr marL="182245" indent="-182245"/>
            <a:r>
              <a:rPr lang="en-US"/>
              <a:t>ALR Identifies to AGE the name, address of each owner, general partner, limited partner or shareholder with a 5% interest or greater interest in the ALR;</a:t>
            </a:r>
          </a:p>
          <a:p>
            <a:pPr marL="182245" indent="-182245"/>
            <a:r>
              <a:rPr lang="en-US"/>
              <a:t>A change or ownership results in a certification by AGE;</a:t>
            </a:r>
          </a:p>
          <a:p>
            <a:pPr marL="182245" indent="-182245"/>
            <a:r>
              <a:rPr lang="en-US"/>
              <a:t>Within five days after a transfer of ownership, an ALR must notify residents; and</a:t>
            </a:r>
          </a:p>
          <a:p>
            <a:pPr marL="182245" indent="-182245"/>
            <a:r>
              <a:rPr lang="en-US"/>
              <a:t>ALR must make ownership information available to all residents and all prospective residents upon request.</a:t>
            </a:r>
          </a:p>
          <a:p>
            <a:pPr marL="182245" indent="-182245"/>
            <a:endParaRPr lang="en-US"/>
          </a:p>
        </p:txBody>
      </p:sp>
    </p:spTree>
    <p:extLst>
      <p:ext uri="{BB962C8B-B14F-4D97-AF65-F5344CB8AC3E}">
        <p14:creationId xmlns:p14="http://schemas.microsoft.com/office/powerpoint/2010/main" val="104013039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294759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4A126-111B-797C-C925-4D3D835D8584}"/>
              </a:ext>
            </a:extLst>
          </p:cNvPr>
          <p:cNvSpPr>
            <a:spLocks noGrp="1"/>
          </p:cNvSpPr>
          <p:nvPr>
            <p:ph type="title"/>
          </p:nvPr>
        </p:nvSpPr>
        <p:spPr/>
        <p:txBody>
          <a:bodyPr/>
          <a:lstStyle/>
          <a:p>
            <a:r>
              <a:rPr lang="en-US"/>
              <a:t>ENFORCEMENT OPTIONS</a:t>
            </a:r>
          </a:p>
        </p:txBody>
      </p:sp>
      <p:sp>
        <p:nvSpPr>
          <p:cNvPr id="3" name="Text Placeholder 2">
            <a:extLst>
              <a:ext uri="{FF2B5EF4-FFF2-40B4-BE49-F238E27FC236}">
                <a16:creationId xmlns:a16="http://schemas.microsoft.com/office/drawing/2014/main" id="{E58D1978-D85F-793B-91F0-C1158B734234}"/>
              </a:ext>
            </a:extLst>
          </p:cNvPr>
          <p:cNvSpPr>
            <a:spLocks noGrp="1"/>
          </p:cNvSpPr>
          <p:nvPr>
            <p:ph type="body" sz="quarter" idx="1"/>
          </p:nvPr>
        </p:nvSpPr>
        <p:spPr/>
        <p:txBody>
          <a:bodyPr>
            <a:normAutofit/>
          </a:bodyPr>
          <a:lstStyle/>
          <a:p>
            <a:r>
              <a:rPr lang="en-US" sz="4000"/>
              <a:t>Not mutually exclusive</a:t>
            </a:r>
          </a:p>
        </p:txBody>
      </p:sp>
    </p:spTree>
    <p:extLst>
      <p:ext uri="{BB962C8B-B14F-4D97-AF65-F5344CB8AC3E}">
        <p14:creationId xmlns:p14="http://schemas.microsoft.com/office/powerpoint/2010/main" val="235114316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CA41E-676A-E1EA-5E13-954EBE2AC11F}"/>
              </a:ext>
            </a:extLst>
          </p:cNvPr>
          <p:cNvSpPr>
            <a:spLocks noGrp="1"/>
          </p:cNvSpPr>
          <p:nvPr>
            <p:ph type="title"/>
          </p:nvPr>
        </p:nvSpPr>
        <p:spPr/>
        <p:txBody>
          <a:bodyPr/>
          <a:lstStyle/>
          <a:p>
            <a:r>
              <a:rPr lang="en-US" b="1"/>
              <a:t>Ombudsman Program </a:t>
            </a:r>
          </a:p>
        </p:txBody>
      </p:sp>
      <p:sp>
        <p:nvSpPr>
          <p:cNvPr id="3" name="Text Placeholder 2">
            <a:extLst>
              <a:ext uri="{FF2B5EF4-FFF2-40B4-BE49-F238E27FC236}">
                <a16:creationId xmlns:a16="http://schemas.microsoft.com/office/drawing/2014/main" id="{0DB1D420-4768-78EB-C3C2-92A0C36ACF60}"/>
              </a:ext>
            </a:extLst>
          </p:cNvPr>
          <p:cNvSpPr>
            <a:spLocks noGrp="1"/>
          </p:cNvSpPr>
          <p:nvPr>
            <p:ph type="body" idx="1"/>
          </p:nvPr>
        </p:nvSpPr>
        <p:spPr/>
        <p:txBody>
          <a:bodyPr/>
          <a:lstStyle/>
          <a:p>
            <a:r>
              <a:rPr lang="en-US"/>
              <a:t>A.  Independent of AGE (under EOHHS)</a:t>
            </a:r>
          </a:p>
          <a:p>
            <a:r>
              <a:rPr lang="en-US"/>
              <a:t>B.  Authorized to identify, investigate and resolve complaints</a:t>
            </a:r>
          </a:p>
          <a:p>
            <a:r>
              <a:rPr lang="en-US"/>
              <a:t>C.  Can report to enforcement agencies</a:t>
            </a:r>
          </a:p>
          <a:p>
            <a:r>
              <a:rPr lang="en-US"/>
              <a:t>D.  </a:t>
            </a:r>
            <a:r>
              <a:rPr lang="en-US" b="1"/>
              <a:t>BUT – no authority to sanction ALR</a:t>
            </a:r>
          </a:p>
          <a:p>
            <a:endParaRPr lang="en-US" b="1"/>
          </a:p>
          <a:p>
            <a:pPr marL="0" indent="0">
              <a:buNone/>
            </a:pPr>
            <a:r>
              <a:rPr lang="en-US" sz="2200" b="1"/>
              <a:t>42 USC § 305g</a:t>
            </a:r>
          </a:p>
          <a:p>
            <a:pPr marL="0" indent="0">
              <a:buNone/>
            </a:pPr>
            <a:r>
              <a:rPr lang="en-US" sz="2200" b="1"/>
              <a:t>GL 6A § 16CC</a:t>
            </a:r>
          </a:p>
          <a:p>
            <a:pPr marL="0" indent="0">
              <a:buNone/>
            </a:pPr>
            <a:r>
              <a:rPr lang="en-US" sz="2200" b="1"/>
              <a:t>101 CMR 30.00</a:t>
            </a:r>
            <a:endParaRPr lang="en-US" sz="2200"/>
          </a:p>
        </p:txBody>
      </p:sp>
    </p:spTree>
    <p:extLst>
      <p:ext uri="{BB962C8B-B14F-4D97-AF65-F5344CB8AC3E}">
        <p14:creationId xmlns:p14="http://schemas.microsoft.com/office/powerpoint/2010/main" val="67613257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AA65E-FE95-6FEB-DB29-34453A9F154C}"/>
              </a:ext>
            </a:extLst>
          </p:cNvPr>
          <p:cNvSpPr>
            <a:spLocks noGrp="1"/>
          </p:cNvSpPr>
          <p:nvPr>
            <p:ph type="title"/>
          </p:nvPr>
        </p:nvSpPr>
        <p:spPr/>
        <p:txBody>
          <a:bodyPr/>
          <a:lstStyle/>
          <a:p>
            <a:r>
              <a:rPr lang="en-US" b="1"/>
              <a:t>AGE</a:t>
            </a:r>
          </a:p>
        </p:txBody>
      </p:sp>
      <p:sp>
        <p:nvSpPr>
          <p:cNvPr id="3" name="Text Placeholder 2">
            <a:extLst>
              <a:ext uri="{FF2B5EF4-FFF2-40B4-BE49-F238E27FC236}">
                <a16:creationId xmlns:a16="http://schemas.microsoft.com/office/drawing/2014/main" id="{75821586-6E68-9146-2AAD-2C3F6B5E8EA6}"/>
              </a:ext>
            </a:extLst>
          </p:cNvPr>
          <p:cNvSpPr>
            <a:spLocks noGrp="1"/>
          </p:cNvSpPr>
          <p:nvPr>
            <p:ph type="body" idx="1"/>
          </p:nvPr>
        </p:nvSpPr>
        <p:spPr/>
        <p:txBody>
          <a:bodyPr lIns="45719" tIns="45720" rIns="45719" bIns="45720" anchor="ctr">
            <a:normAutofit/>
          </a:bodyPr>
          <a:lstStyle/>
          <a:p>
            <a:pPr marL="182245" indent="-182245"/>
            <a:r>
              <a:rPr lang="en-US"/>
              <a:t>A.  No specific regulations regarding complaint investigation.</a:t>
            </a:r>
          </a:p>
          <a:p>
            <a:pPr marL="182245" indent="-182245"/>
            <a:r>
              <a:rPr lang="en-US"/>
              <a:t>B.  Complaint form on AGE website - can be completed online or by  mail:  https://www.mass.gov/assisted-living-residences</a:t>
            </a:r>
          </a:p>
          <a:p>
            <a:pPr marL="182245" indent="-182245"/>
            <a:r>
              <a:rPr lang="en-US"/>
              <a:t>C.  AGE can follow-up with certification review.</a:t>
            </a:r>
          </a:p>
          <a:p>
            <a:pPr marL="182245" indent="-182245"/>
            <a:r>
              <a:rPr lang="en-US"/>
              <a:t>D.  AGE has authority to issue penalties/sanctions.</a:t>
            </a:r>
          </a:p>
          <a:p>
            <a:pPr marL="182245" indent="-182245"/>
            <a:r>
              <a:rPr lang="en-US"/>
              <a:t>E.  Resident does not automatically get a response from AGE regarding complaint investigation.</a:t>
            </a:r>
          </a:p>
        </p:txBody>
      </p:sp>
    </p:spTree>
    <p:extLst>
      <p:ext uri="{BB962C8B-B14F-4D97-AF65-F5344CB8AC3E}">
        <p14:creationId xmlns:p14="http://schemas.microsoft.com/office/powerpoint/2010/main" val="372336076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a:lstStyle/>
          <a:p>
            <a:r>
              <a:rPr sz="3000"/>
              <a:t>Corrective Action</a:t>
            </a:r>
          </a:p>
        </p:txBody>
      </p:sp>
      <p:sp>
        <p:nvSpPr>
          <p:cNvPr id="3" name="Text Placeholder 2"/>
          <p:cNvSpPr>
            <a:spLocks noGrp="1"/>
          </p:cNvSpPr>
          <p:nvPr>
            <p:ph type="body" idx="1"/>
          </p:nvPr>
        </p:nvSpPr>
        <p:spPr/>
        <p:txBody>
          <a:bodyPr wrap="square" lIns="50800" tIns="50800" rIns="50800" bIns="50800" anchor="ctr"/>
          <a:lstStyle/>
          <a:p>
            <a:pPr>
              <a:lnSpc>
                <a:spcPct val="100000"/>
              </a:lnSpc>
              <a:spcBef>
                <a:spcPts val="0"/>
              </a:spcBef>
              <a:spcAft>
                <a:spcPts val="1400"/>
              </a:spcAft>
              <a:buNone/>
            </a:pPr>
            <a:r>
              <a:rPr sz="1650" b="0">
                <a:latin typeface="Corbel"/>
              </a:rPr>
              <a:t>Whenever AGE finds, upon inspection or through information in its possession, that an ALR is not in compliance with any law(s), regulation(s), governing such program, AGE may, in its discretion, require the ALR to implement any corrective action it deems necessary, including:</a:t>
            </a:r>
          </a:p>
          <a:p>
            <a:pPr>
              <a:lnSpc>
                <a:spcPct val="100000"/>
              </a:lnSpc>
              <a:spcBef>
                <a:spcPts val="0"/>
              </a:spcBef>
              <a:spcAft>
                <a:spcPts val="500"/>
              </a:spcAft>
              <a:buNone/>
            </a:pPr>
            <a:r>
              <a:rPr sz="1650" b="0">
                <a:latin typeface="Corbel"/>
              </a:rPr>
              <a:t>1. Ceasing the enrollment of new Residents;</a:t>
            </a:r>
          </a:p>
          <a:p>
            <a:pPr>
              <a:lnSpc>
                <a:spcPct val="100000"/>
              </a:lnSpc>
              <a:spcBef>
                <a:spcPts val="0"/>
              </a:spcBef>
              <a:spcAft>
                <a:spcPts val="500"/>
              </a:spcAft>
              <a:buNone/>
            </a:pPr>
            <a:r>
              <a:rPr sz="1650" b="0">
                <a:latin typeface="Corbel"/>
              </a:rPr>
              <a:t>2. Reducing the number of Residents served;</a:t>
            </a:r>
          </a:p>
          <a:p>
            <a:pPr>
              <a:lnSpc>
                <a:spcPct val="100000"/>
              </a:lnSpc>
              <a:spcBef>
                <a:spcPts val="0"/>
              </a:spcBef>
              <a:spcAft>
                <a:spcPts val="500"/>
              </a:spcAft>
              <a:buNone/>
            </a:pPr>
            <a:r>
              <a:rPr sz="1650" b="0">
                <a:latin typeface="Corbel"/>
              </a:rPr>
              <a:t>3. Changing the staffing patterns or staffing levels, or staffing qualifications; or</a:t>
            </a:r>
          </a:p>
          <a:p>
            <a:pPr>
              <a:lnSpc>
                <a:spcPct val="100000"/>
              </a:lnSpc>
              <a:spcBef>
                <a:spcPts val="0"/>
              </a:spcBef>
              <a:spcAft>
                <a:spcPts val="500"/>
              </a:spcAft>
              <a:buNone/>
            </a:pPr>
            <a:r>
              <a:rPr sz="1650" b="0">
                <a:latin typeface="Corbel"/>
              </a:rPr>
              <a:t>4. Requiring additional training of the Executive Director or staff.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a:lstStyle/>
          <a:p>
            <a:r>
              <a:rPr sz="2700"/>
              <a:t>Modification,</a:t>
            </a:r>
            <a:br/>
            <a:r>
              <a:rPr sz="2700"/>
              <a:t>Suspension,</a:t>
            </a:r>
            <a:br/>
            <a:r>
              <a:rPr sz="2700"/>
              <a:t>Revocation or Fine</a:t>
            </a:r>
          </a:p>
        </p:txBody>
      </p:sp>
      <p:sp>
        <p:nvSpPr>
          <p:cNvPr id="3" name="Text Placeholder 2"/>
          <p:cNvSpPr>
            <a:spLocks noGrp="1"/>
          </p:cNvSpPr>
          <p:nvPr>
            <p:ph type="body" idx="1"/>
          </p:nvPr>
        </p:nvSpPr>
        <p:spPr/>
        <p:txBody>
          <a:bodyPr wrap="square" lIns="50800" tIns="50800" rIns="50800" bIns="50800" anchor="ctr"/>
          <a:lstStyle/>
          <a:p>
            <a:pPr>
              <a:lnSpc>
                <a:spcPct val="100000"/>
              </a:lnSpc>
              <a:spcBef>
                <a:spcPts val="0"/>
              </a:spcBef>
              <a:spcAft>
                <a:spcPts val="200"/>
              </a:spcAft>
              <a:buNone/>
            </a:pPr>
            <a:r>
              <a:rPr sz="1800" b="1">
                <a:solidFill>
                  <a:schemeClr val="accent1"/>
                </a:solidFill>
                <a:latin typeface="Corbel"/>
              </a:rPr>
              <a:t>In General.</a:t>
            </a:r>
          </a:p>
          <a:p>
            <a:pPr>
              <a:lnSpc>
                <a:spcPct val="100000"/>
              </a:lnSpc>
              <a:spcBef>
                <a:spcPts val="0"/>
              </a:spcBef>
              <a:spcAft>
                <a:spcPts val="500"/>
              </a:spcAft>
              <a:buNone/>
            </a:pPr>
            <a:r>
              <a:rPr sz="1550" b="0">
                <a:latin typeface="Corbel"/>
              </a:rPr>
              <a:t>If AGE determines that there has been a failure or refusal to comply with the requirements of 651 CMR 12.00 or any applicable statute or other legal requirement, AGE may issue a fine of not more than $500 for each day of each such failure or refusal to comply.</a:t>
            </a:r>
          </a:p>
          <a:p>
            <a:pPr>
              <a:lnSpc>
                <a:spcPct val="100000"/>
              </a:lnSpc>
              <a:spcBef>
                <a:spcPts val="700"/>
              </a:spcBef>
              <a:spcAft>
                <a:spcPts val="200"/>
              </a:spcAft>
              <a:buNone/>
            </a:pPr>
            <a:r>
              <a:rPr sz="1800" b="1">
                <a:solidFill>
                  <a:schemeClr val="accent1"/>
                </a:solidFill>
                <a:latin typeface="Corbel"/>
              </a:rPr>
              <a:t>Basic Health Services.</a:t>
            </a:r>
          </a:p>
          <a:p>
            <a:pPr>
              <a:lnSpc>
                <a:spcPct val="100000"/>
              </a:lnSpc>
              <a:spcBef>
                <a:spcPts val="0"/>
              </a:spcBef>
              <a:spcAft>
                <a:spcPts val="500"/>
              </a:spcAft>
              <a:buNone/>
            </a:pPr>
            <a:r>
              <a:rPr sz="1550" b="0">
                <a:latin typeface="Corbel"/>
              </a:rPr>
              <a:t>If AGE determines that an ALR provided or offered to provide Basic Health Services without Certification to provide Basic Health Services, ALR may issue a fine of not more than $1,000.00 per day for each day of such provision or offering, or both.</a:t>
            </a:r>
          </a:p>
          <a:p>
            <a:pPr>
              <a:lnSpc>
                <a:spcPct val="100000"/>
              </a:lnSpc>
              <a:spcBef>
                <a:spcPts val="700"/>
              </a:spcBef>
              <a:spcAft>
                <a:spcPts val="200"/>
              </a:spcAft>
              <a:buNone/>
            </a:pPr>
            <a:r>
              <a:rPr sz="1800" b="1">
                <a:solidFill>
                  <a:schemeClr val="accent1"/>
                </a:solidFill>
                <a:latin typeface="Corbel"/>
              </a:rPr>
              <a:t>Effect.</a:t>
            </a:r>
          </a:p>
          <a:p>
            <a:pPr>
              <a:lnSpc>
                <a:spcPct val="100000"/>
              </a:lnSpc>
              <a:spcBef>
                <a:spcPts val="0"/>
              </a:spcBef>
              <a:spcAft>
                <a:spcPts val="500"/>
              </a:spcAft>
              <a:buNone/>
            </a:pPr>
            <a:r>
              <a:rPr sz="1550" b="0">
                <a:latin typeface="Corbel"/>
              </a:rPr>
              <a:t>An Applicant or Sponsor shall not qualify for a Certification from AGE for five years after a final agency decision to revoke or refuse to issue or renew a Certification held by the Applicant or Sponsor.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9E54-F721-9C43-8510-D85C8564FA7F}"/>
              </a:ext>
            </a:extLst>
          </p:cNvPr>
          <p:cNvSpPr>
            <a:spLocks noGrp="1"/>
          </p:cNvSpPr>
          <p:nvPr>
            <p:ph type="title"/>
          </p:nvPr>
        </p:nvSpPr>
        <p:spPr/>
        <p:txBody>
          <a:bodyPr/>
          <a:lstStyle/>
          <a:p>
            <a:r>
              <a:rPr lang="en-US"/>
              <a:t>Elder Abuse Reporting</a:t>
            </a:r>
          </a:p>
        </p:txBody>
      </p:sp>
      <p:sp>
        <p:nvSpPr>
          <p:cNvPr id="3" name="Text Placeholder 2">
            <a:extLst>
              <a:ext uri="{FF2B5EF4-FFF2-40B4-BE49-F238E27FC236}">
                <a16:creationId xmlns:a16="http://schemas.microsoft.com/office/drawing/2014/main" id="{29633AF3-4445-FDB1-B7BB-2EE97F7C710F}"/>
              </a:ext>
            </a:extLst>
          </p:cNvPr>
          <p:cNvSpPr>
            <a:spLocks noGrp="1"/>
          </p:cNvSpPr>
          <p:nvPr>
            <p:ph type="body" idx="1"/>
          </p:nvPr>
        </p:nvSpPr>
        <p:spPr/>
        <p:txBody>
          <a:bodyPr lIns="45719" tIns="45720" rIns="45719" bIns="45720" anchor="ctr">
            <a:normAutofit fontScale="85000" lnSpcReduction="20000"/>
          </a:bodyPr>
          <a:lstStyle/>
          <a:p>
            <a:pPr marL="0" indent="0">
              <a:buNone/>
            </a:pPr>
            <a:r>
              <a:rPr lang="en-US" sz="2400"/>
              <a:t>For suspected elder abuse or neglect o</a:t>
            </a:r>
            <a:r>
              <a:rPr lang="en-US" sz="3500"/>
              <a:t>r </a:t>
            </a:r>
            <a:r>
              <a:rPr lang="en-US" sz="2400"/>
              <a:t>financial</a:t>
            </a:r>
            <a:r>
              <a:rPr lang="en-US" sz="3500"/>
              <a:t> </a:t>
            </a:r>
            <a:r>
              <a:rPr lang="en-US" sz="2400"/>
              <a:t>exploitation in MA, contact:</a:t>
            </a:r>
          </a:p>
          <a:p>
            <a:pPr marL="0" indent="0">
              <a:buNone/>
            </a:pPr>
            <a:endParaRPr lang="en-US" sz="2400"/>
          </a:p>
          <a:p>
            <a:pPr marL="0" indent="0" algn="ctr">
              <a:buNone/>
            </a:pPr>
            <a:r>
              <a:rPr lang="en-US" sz="3500" b="1"/>
              <a:t>Massachusetts Elder Abuse Hotline:</a:t>
            </a:r>
            <a:endParaRPr lang="en-US" sz="3600" b="1"/>
          </a:p>
          <a:p>
            <a:pPr marL="0" indent="0" algn="ctr">
              <a:buNone/>
            </a:pPr>
            <a:r>
              <a:rPr lang="en-US" sz="3600" b="1"/>
              <a:t>800-922-2275</a:t>
            </a:r>
          </a:p>
          <a:p>
            <a:pPr marL="0" indent="0" algn="ctr">
              <a:buNone/>
            </a:pPr>
            <a:endParaRPr lang="en-US"/>
          </a:p>
          <a:p>
            <a:endParaRPr lang="en-US"/>
          </a:p>
          <a:p>
            <a:endParaRPr lang="en-US"/>
          </a:p>
          <a:p>
            <a:endParaRPr lang="en-US"/>
          </a:p>
          <a:p>
            <a:endParaRPr lang="en-US"/>
          </a:p>
          <a:p>
            <a:endParaRPr lang="en-US"/>
          </a:p>
          <a:p>
            <a:endParaRPr lang="en-US"/>
          </a:p>
          <a:p>
            <a:endParaRPr lang="en-US"/>
          </a:p>
          <a:p>
            <a:pPr marL="0" indent="0">
              <a:buNone/>
            </a:pPr>
            <a:r>
              <a:rPr lang="en-US"/>
              <a:t> </a:t>
            </a:r>
          </a:p>
        </p:txBody>
      </p:sp>
      <p:pic>
        <p:nvPicPr>
          <p:cNvPr id="11" name="Picture 10" descr="Woman on phone at office desk">
            <a:extLst>
              <a:ext uri="{FF2B5EF4-FFF2-40B4-BE49-F238E27FC236}">
                <a16:creationId xmlns:a16="http://schemas.microsoft.com/office/drawing/2014/main" id="{9F3B3237-23F2-4BA7-C344-17271F138D5B}"/>
              </a:ext>
            </a:extLst>
          </p:cNvPr>
          <p:cNvPicPr>
            <a:picLocks noChangeAspect="1"/>
          </p:cNvPicPr>
          <p:nvPr/>
        </p:nvPicPr>
        <p:blipFill>
          <a:blip r:embed="rId2" cstate="print">
            <a:extLst>
              <a:ext uri="{28A0092B-C50C-407E-A947-70E740481C1C}">
                <a14:useLocalDpi xmlns:a14="http://schemas.microsoft.com/office/drawing/2010/main" val="0"/>
              </a:ext>
            </a:extLst>
          </a:blip>
          <a:srcRect t="1162"/>
          <a:stretch>
            <a:fillRect/>
          </a:stretch>
        </p:blipFill>
        <p:spPr>
          <a:xfrm>
            <a:off x="5712702" y="3417934"/>
            <a:ext cx="3882332" cy="2555638"/>
          </a:xfrm>
          <a:prstGeom prst="rect">
            <a:avLst/>
          </a:prstGeom>
        </p:spPr>
      </p:pic>
    </p:spTree>
    <p:extLst>
      <p:ext uri="{BB962C8B-B14F-4D97-AF65-F5344CB8AC3E}">
        <p14:creationId xmlns:p14="http://schemas.microsoft.com/office/powerpoint/2010/main" val="271134397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B1E69-4E30-5532-4833-D70BB82512E0}"/>
              </a:ext>
            </a:extLst>
          </p:cNvPr>
          <p:cNvSpPr>
            <a:spLocks noGrp="1"/>
          </p:cNvSpPr>
          <p:nvPr>
            <p:ph type="title"/>
          </p:nvPr>
        </p:nvSpPr>
        <p:spPr/>
        <p:txBody>
          <a:bodyPr/>
          <a:lstStyle/>
          <a:p>
            <a:r>
              <a:rPr lang="en-US" b="1"/>
              <a:t>Attorney General’s Office</a:t>
            </a:r>
          </a:p>
        </p:txBody>
      </p:sp>
      <p:sp>
        <p:nvSpPr>
          <p:cNvPr id="3" name="Text Placeholder 2">
            <a:extLst>
              <a:ext uri="{FF2B5EF4-FFF2-40B4-BE49-F238E27FC236}">
                <a16:creationId xmlns:a16="http://schemas.microsoft.com/office/drawing/2014/main" id="{04333AF5-EBA1-727D-351E-9B4C4F5464C3}"/>
              </a:ext>
            </a:extLst>
          </p:cNvPr>
          <p:cNvSpPr>
            <a:spLocks noGrp="1"/>
          </p:cNvSpPr>
          <p:nvPr>
            <p:ph type="body" idx="1"/>
          </p:nvPr>
        </p:nvSpPr>
        <p:spPr>
          <a:xfrm>
            <a:off x="3570514" y="864108"/>
            <a:ext cx="7613955" cy="5120641"/>
          </a:xfrm>
        </p:spPr>
        <p:txBody>
          <a:bodyPr>
            <a:normAutofit/>
          </a:bodyPr>
          <a:lstStyle/>
          <a:p>
            <a:pPr marL="0" indent="0">
              <a:buNone/>
            </a:pPr>
            <a:endParaRPr lang="en-US" sz="2800"/>
          </a:p>
          <a:p>
            <a:r>
              <a:rPr lang="en-US" sz="2800"/>
              <a:t>Violation of AGE regulations is a violation of 93A</a:t>
            </a:r>
          </a:p>
          <a:p>
            <a:r>
              <a:rPr lang="en-US" sz="2800"/>
              <a:t>More from John Ford slide show</a:t>
            </a:r>
          </a:p>
          <a:p>
            <a:endParaRPr lang="en-US" sz="2800"/>
          </a:p>
          <a:p>
            <a:endParaRPr lang="en-US" sz="2800"/>
          </a:p>
          <a:p>
            <a:endParaRPr lang="en-US" sz="2800"/>
          </a:p>
        </p:txBody>
      </p:sp>
      <p:pic>
        <p:nvPicPr>
          <p:cNvPr id="9" name="Graphic 8" descr="Scales of justice with solid fill">
            <a:extLst>
              <a:ext uri="{FF2B5EF4-FFF2-40B4-BE49-F238E27FC236}">
                <a16:creationId xmlns:a16="http://schemas.microsoft.com/office/drawing/2014/main" id="{0F444D4C-102B-9B28-29C8-F3B58F56A53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09339" y="3701143"/>
            <a:ext cx="2283606" cy="2283606"/>
          </a:xfrm>
          <a:prstGeom prst="rect">
            <a:avLst/>
          </a:prstGeom>
        </p:spPr>
      </p:pic>
    </p:spTree>
    <p:extLst>
      <p:ext uri="{BB962C8B-B14F-4D97-AF65-F5344CB8AC3E}">
        <p14:creationId xmlns:p14="http://schemas.microsoft.com/office/powerpoint/2010/main" val="3390855412"/>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23AD-A6E2-D26F-AB9C-BC3B87707DED}"/>
              </a:ext>
            </a:extLst>
          </p:cNvPr>
          <p:cNvSpPr>
            <a:spLocks noGrp="1"/>
          </p:cNvSpPr>
          <p:nvPr>
            <p:ph type="title"/>
          </p:nvPr>
        </p:nvSpPr>
        <p:spPr/>
        <p:txBody>
          <a:bodyPr/>
          <a:lstStyle/>
          <a:p>
            <a:r>
              <a:rPr lang="en-US"/>
              <a:t>Other Resources</a:t>
            </a:r>
            <a:br>
              <a:rPr lang="en-US"/>
            </a:br>
            <a:br>
              <a:rPr lang="en-US"/>
            </a:br>
            <a:r>
              <a:rPr lang="en-US" sz="3200"/>
              <a:t>Private Attorney</a:t>
            </a:r>
            <a:br>
              <a:rPr lang="en-US" sz="3200"/>
            </a:br>
            <a:r>
              <a:rPr lang="en-US" sz="3200"/>
              <a:t>Legal Services</a:t>
            </a:r>
            <a:br>
              <a:rPr lang="en-US" sz="3200"/>
            </a:br>
            <a:r>
              <a:rPr lang="en-US" sz="3200"/>
              <a:t>Care Manager</a:t>
            </a:r>
          </a:p>
        </p:txBody>
      </p:sp>
      <p:sp>
        <p:nvSpPr>
          <p:cNvPr id="3" name="Text Placeholder 2">
            <a:extLst>
              <a:ext uri="{FF2B5EF4-FFF2-40B4-BE49-F238E27FC236}">
                <a16:creationId xmlns:a16="http://schemas.microsoft.com/office/drawing/2014/main" id="{BDD1AEE5-DB54-9E1E-2C04-6D8BD1071EDE}"/>
              </a:ext>
            </a:extLst>
          </p:cNvPr>
          <p:cNvSpPr>
            <a:spLocks noGrp="1"/>
          </p:cNvSpPr>
          <p:nvPr>
            <p:ph type="body" idx="1"/>
          </p:nvPr>
        </p:nvSpPr>
        <p:spPr/>
        <p:txBody>
          <a:bodyPr lIns="45719" tIns="45720" rIns="45719" bIns="45720" anchor="ctr">
            <a:normAutofit/>
          </a:bodyPr>
          <a:lstStyle/>
          <a:p>
            <a:pPr marL="182245" indent="-182245"/>
            <a:r>
              <a:rPr lang="en-US"/>
              <a:t>Cannot be evicted without summary process action</a:t>
            </a:r>
          </a:p>
          <a:p>
            <a:pPr marL="182245" indent="-182245"/>
            <a:r>
              <a:rPr lang="en-US"/>
              <a:t>Should consult an attorney</a:t>
            </a:r>
          </a:p>
          <a:p>
            <a:pPr marL="182245" indent="-182245"/>
            <a:r>
              <a:rPr lang="en-US"/>
              <a:t>Evictions should be a priority for legal services programs, subject to their capacity</a:t>
            </a:r>
          </a:p>
          <a:p>
            <a:pPr marL="182245" indent="-182245"/>
            <a:r>
              <a:rPr lang="en-US"/>
              <a:t>Consult with an Aging Life Advocate (quality of care issue)</a:t>
            </a:r>
          </a:p>
        </p:txBody>
      </p:sp>
    </p:spTree>
    <p:extLst>
      <p:ext uri="{BB962C8B-B14F-4D97-AF65-F5344CB8AC3E}">
        <p14:creationId xmlns:p14="http://schemas.microsoft.com/office/powerpoint/2010/main" val="39682733"/>
      </p:ext>
    </p:extLst>
  </p:cSld>
  <p:clrMapOvr>
    <a:masterClrMapping/>
  </p:clrMapOvr>
  <p:transition spd="med"/>
</p:sld>
</file>

<file path=ppt/theme/theme1.xml><?xml version="1.0" encoding="utf-8"?>
<a:theme xmlns:a="http://schemas.openxmlformats.org/drawingml/2006/main" name="Frame">
  <a:themeElements>
    <a:clrScheme name="Frame">
      <a:dk1>
        <a:srgbClr val="000000"/>
      </a:dk1>
      <a:lt1>
        <a:srgbClr val="414141"/>
      </a:lt1>
      <a:dk2>
        <a:srgbClr val="A7A7A7"/>
      </a:dk2>
      <a:lt2>
        <a:srgbClr val="535353"/>
      </a:lt2>
      <a:accent1>
        <a:srgbClr val="40BAD2"/>
      </a:accent1>
      <a:accent2>
        <a:srgbClr val="FAB900"/>
      </a:accent2>
      <a:accent3>
        <a:srgbClr val="90BB23"/>
      </a:accent3>
      <a:accent4>
        <a:srgbClr val="EE7008"/>
      </a:accent4>
      <a:accent5>
        <a:srgbClr val="1AB39F"/>
      </a:accent5>
      <a:accent6>
        <a:srgbClr val="D5393D"/>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A7A7A7"/>
      </a:dk2>
      <a:lt2>
        <a:srgbClr val="535353"/>
      </a:lt2>
      <a:accent1>
        <a:srgbClr val="40BAD2"/>
      </a:accent1>
      <a:accent2>
        <a:srgbClr val="FAB900"/>
      </a:accent2>
      <a:accent3>
        <a:srgbClr val="90BB23"/>
      </a:accent3>
      <a:accent4>
        <a:srgbClr val="EE7008"/>
      </a:accent4>
      <a:accent5>
        <a:srgbClr val="1AB39F"/>
      </a:accent5>
      <a:accent6>
        <a:srgbClr val="D5393D"/>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1def723-fac6-4b5c-b6a3-e7fee0cf59f4" xsi:nil="true"/>
    <lcf76f155ced4ddcb4097134ff3c332f xmlns="98b0fae3-7a0e-45b4-8da5-65b4da5a6a0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3DDCC749FFBAD45A2C8E066AAE1C603" ma:contentTypeVersion="18" ma:contentTypeDescription="Create a new document." ma:contentTypeScope="" ma:versionID="2a9990a4d4a49872c96dd26732b1ee4f">
  <xsd:schema xmlns:xsd="http://www.w3.org/2001/XMLSchema" xmlns:xs="http://www.w3.org/2001/XMLSchema" xmlns:p="http://schemas.microsoft.com/office/2006/metadata/properties" xmlns:ns2="98b0fae3-7a0e-45b4-8da5-65b4da5a6a04" xmlns:ns3="d1def723-fac6-4b5c-b6a3-e7fee0cf59f4" targetNamespace="http://schemas.microsoft.com/office/2006/metadata/properties" ma:root="true" ma:fieldsID="0218f81bc73ae0ac2d24544ba5d734b5" ns2:_="" ns3:_="">
    <xsd:import namespace="98b0fae3-7a0e-45b4-8da5-65b4da5a6a04"/>
    <xsd:import namespace="d1def723-fac6-4b5c-b6a3-e7fee0cf59f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0fae3-7a0e-45b4-8da5-65b4da5a6a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03a74a9-ed9f-44c9-ad61-4a7ddd68090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1def723-fac6-4b5c-b6a3-e7fee0cf59f4"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fc81378f-1fc0-44ec-a472-04f24168349c}" ma:internalName="TaxCatchAll" ma:showField="CatchAllData" ma:web="d1def723-fac6-4b5c-b6a3-e7fee0cf59f4">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14970F-E82B-47CB-AA8F-D62FD4673107}">
  <ds:schemaRefs>
    <ds:schemaRef ds:uri="http://schemas.microsoft.com/sharepoint/v3/contenttype/forms"/>
  </ds:schemaRefs>
</ds:datastoreItem>
</file>

<file path=customXml/itemProps2.xml><?xml version="1.0" encoding="utf-8"?>
<ds:datastoreItem xmlns:ds="http://schemas.openxmlformats.org/officeDocument/2006/customXml" ds:itemID="{0A4217A7-74A6-40C6-BE2A-EA5FEED52245}">
  <ds:schemaRefs>
    <ds:schemaRef ds:uri="98b0fae3-7a0e-45b4-8da5-65b4da5a6a04"/>
    <ds:schemaRef ds:uri="d1def723-fac6-4b5c-b6a3-e7fee0cf59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F4955AF-0962-4A4F-B649-2FBEB1401337}">
  <ds:schemaRefs>
    <ds:schemaRef ds:uri="98b0fae3-7a0e-45b4-8da5-65b4da5a6a04"/>
    <ds:schemaRef ds:uri="d1def723-fac6-4b5c-b6a3-e7fee0cf59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31</Slides>
  <Notes>0</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Frame</vt:lpstr>
      <vt:lpstr>      Executive Office of Aging and Independence (AGE) Assisted Living Regulations and Enforcement </vt:lpstr>
      <vt:lpstr>PowerPoint Presentation</vt:lpstr>
      <vt:lpstr> What is an  ALR? G.L. 19D § 1 651 CMR 12.02 (Definitions) </vt:lpstr>
      <vt:lpstr>Entities Not Covered by ALR Statute or Regulations  G.L. 19D § 3 651 CMR 12.01 (2) &amp;(3)</vt:lpstr>
      <vt:lpstr>ALR Incident Report Trends</vt:lpstr>
      <vt:lpstr>ALR Changes: Chapter 197 of the Acts of 2024</vt:lpstr>
      <vt:lpstr>PowerPoint Presentation</vt:lpstr>
      <vt:lpstr>ALR  Commission Recommendations  January 12, 2025</vt:lpstr>
      <vt:lpstr>Fundamental Change</vt:lpstr>
      <vt:lpstr>New Regulations</vt:lpstr>
      <vt:lpstr>ALR Regulations Significant Changes  651 CMR 12.00 Effective 7/31/26 some requirements phased in</vt:lpstr>
      <vt:lpstr>Basic Health Services </vt:lpstr>
      <vt:lpstr>What Are Basic Health Services? 651 CMR 12.02 (Definitions)</vt:lpstr>
      <vt:lpstr>PowerPoint Presentation</vt:lpstr>
      <vt:lpstr>Fire Protection; Emergency Planning;  Safety</vt:lpstr>
      <vt:lpstr>PowerPoint Presentation</vt:lpstr>
      <vt:lpstr>Staffing</vt:lpstr>
      <vt:lpstr>PowerPoint Presentation</vt:lpstr>
      <vt:lpstr>PowerPoint Presentation</vt:lpstr>
      <vt:lpstr>Residence Obligations</vt:lpstr>
      <vt:lpstr>Non-Regulatory</vt:lpstr>
      <vt:lpstr>Owner Information Disclosure</vt:lpstr>
      <vt:lpstr>PowerPoint Presentation</vt:lpstr>
      <vt:lpstr>ENFORCEMENT OPTIONS</vt:lpstr>
      <vt:lpstr>Ombudsman Program </vt:lpstr>
      <vt:lpstr>AGE</vt:lpstr>
      <vt:lpstr>Corrective Action</vt:lpstr>
      <vt:lpstr>Modification, Suspension, Revocation or Fine</vt:lpstr>
      <vt:lpstr>Elder Abuse Reporting</vt:lpstr>
      <vt:lpstr>Attorney General’s Office</vt:lpstr>
      <vt:lpstr>Other Resources  Private Attorney Legal Services Care Manager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Liane Zeitz</dc:creator>
  <cp:revision>1</cp:revision>
  <cp:lastPrinted>2026-09-29T01:17:29Z</cp:lastPrinted>
  <dcterms:modified xsi:type="dcterms:W3CDTF">2026-09-29T19:39:41Z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0x01010073DDCC749FFBAD45A2C8E066AAE1C603</vt:lpwstr>
  </property>
  <property fmtid="{D5CDD505-2E9C-101B-9397-08002B2CF9AE}" pid="3" name="MediaServiceImageTags">
    <vt:lpwstr/>
  </property>
</Properties>
</file>