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329" r:id="rId2"/>
    <p:sldId id="3906" r:id="rId3"/>
    <p:sldId id="2145707465" r:id="rId4"/>
    <p:sldId id="2145707466" r:id="rId5"/>
    <p:sldId id="2145707479" r:id="rId6"/>
    <p:sldId id="2145707470" r:id="rId7"/>
    <p:sldId id="2145707452" r:id="rId8"/>
    <p:sldId id="2145707444" r:id="rId9"/>
    <p:sldId id="2145707450" r:id="rId10"/>
    <p:sldId id="2145707475" r:id="rId11"/>
    <p:sldId id="2145707486" r:id="rId12"/>
    <p:sldId id="2145707473" r:id="rId13"/>
    <p:sldId id="2145707480" r:id="rId14"/>
    <p:sldId id="2145707478" r:id="rId15"/>
    <p:sldId id="2145707476" r:id="rId16"/>
    <p:sldId id="2145707481" r:id="rId17"/>
    <p:sldId id="2145707459" r:id="rId1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209"/>
    <a:srgbClr val="056F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15" autoAdjust="0"/>
    <p:restoredTop sz="94670"/>
  </p:normalViewPr>
  <p:slideViewPr>
    <p:cSldViewPr snapToGrid="0">
      <p:cViewPr varScale="1">
        <p:scale>
          <a:sx n="90" d="100"/>
          <a:sy n="90" d="100"/>
        </p:scale>
        <p:origin x="163"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hyperlink" Target="http://www.masspace.net/" TargetMode="External"/><Relationship Id="rId1" Type="http://schemas.openxmlformats.org/officeDocument/2006/relationships/hyperlink" Target="https://drive.google.com/file/d/1YaH1Eqksen5h0ioYw9kcvlFXj3STq0UN/view" TargetMode="External"/><Relationship Id="rId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hyperlink" Target="https://drive.google.com/file/d/1YaH1Eqksen5h0ioYw9kcvlFXj3STq0UN/view" TargetMode="External"/><Relationship Id="rId1" Type="http://schemas.openxmlformats.org/officeDocument/2006/relationships/image" Target="../media/image19.svg"/><Relationship Id="rId4" Type="http://schemas.openxmlformats.org/officeDocument/2006/relationships/hyperlink" Target="http://www.masspace.net/"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6DBEEE-CBA8-45A0-BA59-1206E0CEB99D}"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4B0BCEA1-DEF9-4057-819F-A69F38DD7B42}">
      <dgm:prSet/>
      <dgm:spPr/>
      <dgm:t>
        <a:bodyPr/>
        <a:lstStyle/>
        <a:p>
          <a:r>
            <a:rPr lang="en-US" dirty="0"/>
            <a:t>PACE stands for “Program of All-inclusive Care for the Elderly”: is a </a:t>
          </a:r>
          <a:r>
            <a:rPr lang="en-US" b="1" dirty="0"/>
            <a:t>provider-based</a:t>
          </a:r>
          <a:r>
            <a:rPr lang="en-US" dirty="0"/>
            <a:t>, fully integrated healthcare plan for individuals who are aged 55 and over and have significant healthcare needs. </a:t>
          </a:r>
        </a:p>
      </dgm:t>
    </dgm:pt>
    <dgm:pt modelId="{C3EDA42E-A624-44B2-82DF-94DA388B6DD8}" type="parTrans" cxnId="{522CAF7F-D2B5-462D-8655-25D0542811DC}">
      <dgm:prSet/>
      <dgm:spPr/>
      <dgm:t>
        <a:bodyPr/>
        <a:lstStyle/>
        <a:p>
          <a:endParaRPr lang="en-US"/>
        </a:p>
      </dgm:t>
    </dgm:pt>
    <dgm:pt modelId="{38C30D41-6D34-41EB-9074-573FE188C45A}" type="sibTrans" cxnId="{522CAF7F-D2B5-462D-8655-25D0542811DC}">
      <dgm:prSet/>
      <dgm:spPr/>
      <dgm:t>
        <a:bodyPr/>
        <a:lstStyle/>
        <a:p>
          <a:endParaRPr lang="en-US"/>
        </a:p>
      </dgm:t>
    </dgm:pt>
    <dgm:pt modelId="{0CB14928-6C29-4A38-8B86-FA2F0870E5B0}">
      <dgm:prSet/>
      <dgm:spPr/>
      <dgm:t>
        <a:bodyPr/>
        <a:lstStyle/>
        <a:p>
          <a:r>
            <a:rPr lang="en-US" dirty="0"/>
            <a:t>PACE is the alternative to the nursing home; you get all the care you need all while staying put in your community where you feel comfortable. </a:t>
          </a:r>
        </a:p>
      </dgm:t>
    </dgm:pt>
    <dgm:pt modelId="{797E5605-B957-4C95-BC20-D1E5A190835E}" type="parTrans" cxnId="{E1947F51-F9FC-472C-9147-F9651EAF5660}">
      <dgm:prSet/>
      <dgm:spPr/>
      <dgm:t>
        <a:bodyPr/>
        <a:lstStyle/>
        <a:p>
          <a:endParaRPr lang="en-US"/>
        </a:p>
      </dgm:t>
    </dgm:pt>
    <dgm:pt modelId="{06ED5C1B-0C21-4B74-9FC8-A38B9F91BB97}" type="sibTrans" cxnId="{E1947F51-F9FC-472C-9147-F9651EAF5660}">
      <dgm:prSet/>
      <dgm:spPr/>
      <dgm:t>
        <a:bodyPr/>
        <a:lstStyle/>
        <a:p>
          <a:endParaRPr lang="en-US"/>
        </a:p>
      </dgm:t>
    </dgm:pt>
    <dgm:pt modelId="{E5D7F88C-83E8-4621-9853-E9E181FDC1BB}" type="pres">
      <dgm:prSet presAssocID="{646DBEEE-CBA8-45A0-BA59-1206E0CEB99D}" presName="hierChild1" presStyleCnt="0">
        <dgm:presLayoutVars>
          <dgm:chPref val="1"/>
          <dgm:dir/>
          <dgm:animOne val="branch"/>
          <dgm:animLvl val="lvl"/>
          <dgm:resizeHandles/>
        </dgm:presLayoutVars>
      </dgm:prSet>
      <dgm:spPr/>
    </dgm:pt>
    <dgm:pt modelId="{D7D2586C-7202-4CD9-8C7E-E67B92FF4EF5}" type="pres">
      <dgm:prSet presAssocID="{4B0BCEA1-DEF9-4057-819F-A69F38DD7B42}" presName="hierRoot1" presStyleCnt="0"/>
      <dgm:spPr/>
    </dgm:pt>
    <dgm:pt modelId="{0EE32B8A-7C0C-4E3D-9E9B-5E252E35C9B8}" type="pres">
      <dgm:prSet presAssocID="{4B0BCEA1-DEF9-4057-819F-A69F38DD7B42}" presName="composite" presStyleCnt="0"/>
      <dgm:spPr/>
    </dgm:pt>
    <dgm:pt modelId="{52958E08-3CF3-46D2-8CE9-7529265937E6}" type="pres">
      <dgm:prSet presAssocID="{4B0BCEA1-DEF9-4057-819F-A69F38DD7B42}" presName="background" presStyleLbl="node0" presStyleIdx="0" presStyleCnt="2"/>
      <dgm:spPr/>
    </dgm:pt>
    <dgm:pt modelId="{046E7A15-4029-467A-AC10-F198789A1E2C}" type="pres">
      <dgm:prSet presAssocID="{4B0BCEA1-DEF9-4057-819F-A69F38DD7B42}" presName="text" presStyleLbl="fgAcc0" presStyleIdx="0" presStyleCnt="2">
        <dgm:presLayoutVars>
          <dgm:chPref val="3"/>
        </dgm:presLayoutVars>
      </dgm:prSet>
      <dgm:spPr/>
    </dgm:pt>
    <dgm:pt modelId="{AAE9ECC5-3B25-459B-8049-8D0D59A8EE58}" type="pres">
      <dgm:prSet presAssocID="{4B0BCEA1-DEF9-4057-819F-A69F38DD7B42}" presName="hierChild2" presStyleCnt="0"/>
      <dgm:spPr/>
    </dgm:pt>
    <dgm:pt modelId="{ACF74715-9A51-4239-B5C7-1374572BD296}" type="pres">
      <dgm:prSet presAssocID="{0CB14928-6C29-4A38-8B86-FA2F0870E5B0}" presName="hierRoot1" presStyleCnt="0"/>
      <dgm:spPr/>
    </dgm:pt>
    <dgm:pt modelId="{ABB90A19-9AC2-479F-A97D-E8A698C83985}" type="pres">
      <dgm:prSet presAssocID="{0CB14928-6C29-4A38-8B86-FA2F0870E5B0}" presName="composite" presStyleCnt="0"/>
      <dgm:spPr/>
    </dgm:pt>
    <dgm:pt modelId="{D8AB87D0-96EB-47A1-8261-CAC984A550EE}" type="pres">
      <dgm:prSet presAssocID="{0CB14928-6C29-4A38-8B86-FA2F0870E5B0}" presName="background" presStyleLbl="node0" presStyleIdx="1" presStyleCnt="2"/>
      <dgm:spPr/>
    </dgm:pt>
    <dgm:pt modelId="{C25157FC-1B02-4D79-8F92-5D403231658C}" type="pres">
      <dgm:prSet presAssocID="{0CB14928-6C29-4A38-8B86-FA2F0870E5B0}" presName="text" presStyleLbl="fgAcc0" presStyleIdx="1" presStyleCnt="2">
        <dgm:presLayoutVars>
          <dgm:chPref val="3"/>
        </dgm:presLayoutVars>
      </dgm:prSet>
      <dgm:spPr/>
    </dgm:pt>
    <dgm:pt modelId="{5C51F14B-E75A-449B-A74A-B3EFE22046F9}" type="pres">
      <dgm:prSet presAssocID="{0CB14928-6C29-4A38-8B86-FA2F0870E5B0}" presName="hierChild2" presStyleCnt="0"/>
      <dgm:spPr/>
    </dgm:pt>
  </dgm:ptLst>
  <dgm:cxnLst>
    <dgm:cxn modelId="{2B5F8C06-5DA2-4FE3-AB0C-603133E41B94}" type="presOf" srcId="{646DBEEE-CBA8-45A0-BA59-1206E0CEB99D}" destId="{E5D7F88C-83E8-4621-9853-E9E181FDC1BB}" srcOrd="0" destOrd="0" presId="urn:microsoft.com/office/officeart/2005/8/layout/hierarchy1"/>
    <dgm:cxn modelId="{E1947F51-F9FC-472C-9147-F9651EAF5660}" srcId="{646DBEEE-CBA8-45A0-BA59-1206E0CEB99D}" destId="{0CB14928-6C29-4A38-8B86-FA2F0870E5B0}" srcOrd="1" destOrd="0" parTransId="{797E5605-B957-4C95-BC20-D1E5A190835E}" sibTransId="{06ED5C1B-0C21-4B74-9FC8-A38B9F91BB97}"/>
    <dgm:cxn modelId="{522CAF7F-D2B5-462D-8655-25D0542811DC}" srcId="{646DBEEE-CBA8-45A0-BA59-1206E0CEB99D}" destId="{4B0BCEA1-DEF9-4057-819F-A69F38DD7B42}" srcOrd="0" destOrd="0" parTransId="{C3EDA42E-A624-44B2-82DF-94DA388B6DD8}" sibTransId="{38C30D41-6D34-41EB-9074-573FE188C45A}"/>
    <dgm:cxn modelId="{30FB4484-B9A8-452C-A135-EECDBC6C617A}" type="presOf" srcId="{4B0BCEA1-DEF9-4057-819F-A69F38DD7B42}" destId="{046E7A15-4029-467A-AC10-F198789A1E2C}" srcOrd="0" destOrd="0" presId="urn:microsoft.com/office/officeart/2005/8/layout/hierarchy1"/>
    <dgm:cxn modelId="{04F03FB9-57A0-4B2E-A5CD-51081E05E947}" type="presOf" srcId="{0CB14928-6C29-4A38-8B86-FA2F0870E5B0}" destId="{C25157FC-1B02-4D79-8F92-5D403231658C}" srcOrd="0" destOrd="0" presId="urn:microsoft.com/office/officeart/2005/8/layout/hierarchy1"/>
    <dgm:cxn modelId="{5B214711-FF5F-4903-B6FB-4985E4B48242}" type="presParOf" srcId="{E5D7F88C-83E8-4621-9853-E9E181FDC1BB}" destId="{D7D2586C-7202-4CD9-8C7E-E67B92FF4EF5}" srcOrd="0" destOrd="0" presId="urn:microsoft.com/office/officeart/2005/8/layout/hierarchy1"/>
    <dgm:cxn modelId="{94DA3C9F-AD2B-4F1D-AEAE-DDA6408FEB56}" type="presParOf" srcId="{D7D2586C-7202-4CD9-8C7E-E67B92FF4EF5}" destId="{0EE32B8A-7C0C-4E3D-9E9B-5E252E35C9B8}" srcOrd="0" destOrd="0" presId="urn:microsoft.com/office/officeart/2005/8/layout/hierarchy1"/>
    <dgm:cxn modelId="{4EA366A5-E459-43F5-99CB-D9DEEA9E151A}" type="presParOf" srcId="{0EE32B8A-7C0C-4E3D-9E9B-5E252E35C9B8}" destId="{52958E08-3CF3-46D2-8CE9-7529265937E6}" srcOrd="0" destOrd="0" presId="urn:microsoft.com/office/officeart/2005/8/layout/hierarchy1"/>
    <dgm:cxn modelId="{16311049-5B57-4577-A01B-1F389EDF5DBC}" type="presParOf" srcId="{0EE32B8A-7C0C-4E3D-9E9B-5E252E35C9B8}" destId="{046E7A15-4029-467A-AC10-F198789A1E2C}" srcOrd="1" destOrd="0" presId="urn:microsoft.com/office/officeart/2005/8/layout/hierarchy1"/>
    <dgm:cxn modelId="{437576BA-9052-423A-AB55-89A7163C89EC}" type="presParOf" srcId="{D7D2586C-7202-4CD9-8C7E-E67B92FF4EF5}" destId="{AAE9ECC5-3B25-459B-8049-8D0D59A8EE58}" srcOrd="1" destOrd="0" presId="urn:microsoft.com/office/officeart/2005/8/layout/hierarchy1"/>
    <dgm:cxn modelId="{BA4A426F-4E57-46E9-ACD3-31B02276DC84}" type="presParOf" srcId="{E5D7F88C-83E8-4621-9853-E9E181FDC1BB}" destId="{ACF74715-9A51-4239-B5C7-1374572BD296}" srcOrd="1" destOrd="0" presId="urn:microsoft.com/office/officeart/2005/8/layout/hierarchy1"/>
    <dgm:cxn modelId="{EE594518-5332-43EF-997E-A443F97313E9}" type="presParOf" srcId="{ACF74715-9A51-4239-B5C7-1374572BD296}" destId="{ABB90A19-9AC2-479F-A97D-E8A698C83985}" srcOrd="0" destOrd="0" presId="urn:microsoft.com/office/officeart/2005/8/layout/hierarchy1"/>
    <dgm:cxn modelId="{EE07B258-BD40-4347-9FFF-5DE85D4B0CFD}" type="presParOf" srcId="{ABB90A19-9AC2-479F-A97D-E8A698C83985}" destId="{D8AB87D0-96EB-47A1-8261-CAC984A550EE}" srcOrd="0" destOrd="0" presId="urn:microsoft.com/office/officeart/2005/8/layout/hierarchy1"/>
    <dgm:cxn modelId="{A392B01E-809D-4433-A3EE-69FED7FCF31A}" type="presParOf" srcId="{ABB90A19-9AC2-479F-A97D-E8A698C83985}" destId="{C25157FC-1B02-4D79-8F92-5D403231658C}" srcOrd="1" destOrd="0" presId="urn:microsoft.com/office/officeart/2005/8/layout/hierarchy1"/>
    <dgm:cxn modelId="{96B8799E-B7AF-473D-99ED-257E85160F83}" type="presParOf" srcId="{ACF74715-9A51-4239-B5C7-1374572BD296}" destId="{5C51F14B-E75A-449B-A74A-B3EFE22046F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E4E8A7-06A8-4C66-801C-32F771483533}"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1B842EA0-6AF7-40CB-AC99-03CF67327C2E}">
      <dgm:prSet/>
      <dgm:spPr>
        <a:solidFill>
          <a:schemeClr val="accent5">
            <a:lumMod val="75000"/>
          </a:schemeClr>
        </a:solidFill>
      </dgm:spPr>
      <dgm:t>
        <a:bodyPr/>
        <a:lstStyle/>
        <a:p>
          <a:r>
            <a:rPr lang="en-US" dirty="0">
              <a:latin typeface="Palatino Linotype" panose="02040502050505030304" pitchFamily="18" charset="0"/>
              <a:cs typeface="Arial"/>
            </a:rPr>
            <a:t>A Medicare program and Medicaid state option that gives community-based care and services to </a:t>
          </a:r>
          <a:r>
            <a:rPr lang="en-US" b="1" dirty="0">
              <a:latin typeface="Palatino Linotype" panose="02040502050505030304" pitchFamily="18" charset="0"/>
              <a:cs typeface="Arial"/>
            </a:rPr>
            <a:t>people 55 or older </a:t>
          </a:r>
          <a:r>
            <a:rPr lang="en-US" dirty="0">
              <a:latin typeface="Palatino Linotype" panose="02040502050505030304" pitchFamily="18" charset="0"/>
              <a:cs typeface="Arial"/>
            </a:rPr>
            <a:t>who otherwise would need a </a:t>
          </a:r>
          <a:r>
            <a:rPr lang="en-US" b="1" dirty="0">
              <a:latin typeface="Palatino Linotype" panose="02040502050505030304" pitchFamily="18" charset="0"/>
              <a:cs typeface="Arial"/>
            </a:rPr>
            <a:t>nursing home level of care</a:t>
          </a:r>
          <a:r>
            <a:rPr lang="en-US" dirty="0">
              <a:latin typeface="+mn-lt"/>
            </a:rPr>
            <a:t>.</a:t>
          </a:r>
        </a:p>
      </dgm:t>
    </dgm:pt>
    <dgm:pt modelId="{43C1D711-129A-491C-9F65-638D06A5A1CA}" type="parTrans" cxnId="{8AE2211D-15CD-4511-B4E5-8BE4D1326FE4}">
      <dgm:prSet/>
      <dgm:spPr/>
      <dgm:t>
        <a:bodyPr/>
        <a:lstStyle/>
        <a:p>
          <a:endParaRPr lang="en-US"/>
        </a:p>
      </dgm:t>
    </dgm:pt>
    <dgm:pt modelId="{817746D2-2842-4223-82E9-59E65B132E06}" type="sibTrans" cxnId="{8AE2211D-15CD-4511-B4E5-8BE4D1326FE4}">
      <dgm:prSet/>
      <dgm:spPr/>
      <dgm:t>
        <a:bodyPr/>
        <a:lstStyle/>
        <a:p>
          <a:endParaRPr lang="en-US"/>
        </a:p>
      </dgm:t>
    </dgm:pt>
    <dgm:pt modelId="{306E6BCB-AE82-407D-A56F-D9A3F04F9DA2}">
      <dgm:prSet/>
      <dgm:spPr>
        <a:solidFill>
          <a:schemeClr val="accent5">
            <a:lumMod val="75000"/>
          </a:schemeClr>
        </a:solidFill>
      </dgm:spPr>
      <dgm:t>
        <a:bodyPr/>
        <a:lstStyle/>
        <a:p>
          <a:r>
            <a:rPr lang="en-US" dirty="0">
              <a:latin typeface="Palatino Linotype" panose="02040502050505030304" pitchFamily="18" charset="0"/>
              <a:cs typeface="Arial"/>
            </a:rPr>
            <a:t>An integrated system of care for nursing home eligible older adults that is</a:t>
          </a:r>
          <a:r>
            <a:rPr lang="en-US" dirty="0">
              <a:latin typeface="Palatino Linotype" panose="02040502050505030304" pitchFamily="18" charset="0"/>
            </a:rPr>
            <a:t>:</a:t>
          </a:r>
        </a:p>
      </dgm:t>
    </dgm:pt>
    <dgm:pt modelId="{BB38D378-30B7-4BD4-9465-BFEA83382784}" type="parTrans" cxnId="{710162FF-8D33-4E71-9F77-7FC14A95E13B}">
      <dgm:prSet/>
      <dgm:spPr/>
      <dgm:t>
        <a:bodyPr/>
        <a:lstStyle/>
        <a:p>
          <a:endParaRPr lang="en-US"/>
        </a:p>
      </dgm:t>
    </dgm:pt>
    <dgm:pt modelId="{401F57C0-7798-4DAE-BD04-DA9F98B80398}" type="sibTrans" cxnId="{710162FF-8D33-4E71-9F77-7FC14A95E13B}">
      <dgm:prSet/>
      <dgm:spPr/>
      <dgm:t>
        <a:bodyPr/>
        <a:lstStyle/>
        <a:p>
          <a:endParaRPr lang="en-US"/>
        </a:p>
      </dgm:t>
    </dgm:pt>
    <dgm:pt modelId="{785FE608-FB97-45D0-9E6B-F213622051DF}">
      <dgm:prSet custT="1"/>
      <dgm:spPr/>
      <dgm:t>
        <a:bodyPr/>
        <a:lstStyle/>
        <a:p>
          <a:r>
            <a:rPr lang="en-US" sz="1600" dirty="0">
              <a:latin typeface="Palatino Linotype" panose="02040502050505030304" pitchFamily="18" charset="0"/>
              <a:cs typeface="Arial"/>
            </a:rPr>
            <a:t>Community-based</a:t>
          </a:r>
        </a:p>
      </dgm:t>
    </dgm:pt>
    <dgm:pt modelId="{47D0C6C9-8D88-4AE4-A7E3-F0FE5E025F6A}" type="parTrans" cxnId="{42318BE8-1F49-441B-A6DD-876B3A7576C4}">
      <dgm:prSet/>
      <dgm:spPr/>
      <dgm:t>
        <a:bodyPr/>
        <a:lstStyle/>
        <a:p>
          <a:endParaRPr lang="en-US"/>
        </a:p>
      </dgm:t>
    </dgm:pt>
    <dgm:pt modelId="{38E77ADA-AB84-4C98-B0BD-51C6DA723E77}" type="sibTrans" cxnId="{42318BE8-1F49-441B-A6DD-876B3A7576C4}">
      <dgm:prSet/>
      <dgm:spPr/>
      <dgm:t>
        <a:bodyPr/>
        <a:lstStyle/>
        <a:p>
          <a:endParaRPr lang="en-US"/>
        </a:p>
      </dgm:t>
    </dgm:pt>
    <dgm:pt modelId="{BBB591F3-1E47-4107-A69A-2774F8A6ECD1}">
      <dgm:prSet custT="1"/>
      <dgm:spPr/>
      <dgm:t>
        <a:bodyPr/>
        <a:lstStyle/>
        <a:p>
          <a:r>
            <a:rPr lang="en-US" sz="1600" dirty="0">
              <a:latin typeface="Palatino Linotype" panose="02040502050505030304" pitchFamily="18" charset="0"/>
              <a:cs typeface="Arial"/>
            </a:rPr>
            <a:t>Comprehensive</a:t>
          </a:r>
          <a:endParaRPr lang="en-US" sz="1400" dirty="0">
            <a:latin typeface="Palatino Linotype" panose="02040502050505030304" pitchFamily="18" charset="0"/>
            <a:cs typeface="Arial"/>
          </a:endParaRPr>
        </a:p>
      </dgm:t>
    </dgm:pt>
    <dgm:pt modelId="{74BC0A06-72DE-4E0E-8F8A-D119F9B9CA41}" type="parTrans" cxnId="{B4559747-EEC2-4ABA-9993-8DA5CC8705A5}">
      <dgm:prSet/>
      <dgm:spPr/>
      <dgm:t>
        <a:bodyPr/>
        <a:lstStyle/>
        <a:p>
          <a:endParaRPr lang="en-US"/>
        </a:p>
      </dgm:t>
    </dgm:pt>
    <dgm:pt modelId="{D265D288-2F87-43D8-A228-47553B573778}" type="sibTrans" cxnId="{B4559747-EEC2-4ABA-9993-8DA5CC8705A5}">
      <dgm:prSet/>
      <dgm:spPr/>
      <dgm:t>
        <a:bodyPr/>
        <a:lstStyle/>
        <a:p>
          <a:endParaRPr lang="en-US"/>
        </a:p>
      </dgm:t>
    </dgm:pt>
    <dgm:pt modelId="{BCBC0B4C-4B87-48E5-9A81-F96AC0AFE2B3}">
      <dgm:prSet custT="1"/>
      <dgm:spPr/>
      <dgm:t>
        <a:bodyPr/>
        <a:lstStyle/>
        <a:p>
          <a:r>
            <a:rPr lang="en-US" sz="1600" dirty="0">
              <a:latin typeface="Palatino Linotype" panose="02040502050505030304" pitchFamily="18" charset="0"/>
              <a:cs typeface="Arial"/>
            </a:rPr>
            <a:t>Capitated</a:t>
          </a:r>
        </a:p>
      </dgm:t>
    </dgm:pt>
    <dgm:pt modelId="{01EDDB04-055B-4B02-B121-D55272F30D34}" type="parTrans" cxnId="{D87D5A9A-AD1D-4058-A207-4BB8AC7C85DC}">
      <dgm:prSet/>
      <dgm:spPr/>
      <dgm:t>
        <a:bodyPr/>
        <a:lstStyle/>
        <a:p>
          <a:endParaRPr lang="en-US"/>
        </a:p>
      </dgm:t>
    </dgm:pt>
    <dgm:pt modelId="{4A1B8AFF-0902-49F8-A97E-77E8C1EE7345}" type="sibTrans" cxnId="{D87D5A9A-AD1D-4058-A207-4BB8AC7C85DC}">
      <dgm:prSet/>
      <dgm:spPr/>
      <dgm:t>
        <a:bodyPr/>
        <a:lstStyle/>
        <a:p>
          <a:endParaRPr lang="en-US"/>
        </a:p>
      </dgm:t>
    </dgm:pt>
    <dgm:pt modelId="{9BCE00AF-261D-4BCB-8773-C4FB1555A830}">
      <dgm:prSet custT="1"/>
      <dgm:spPr>
        <a:ln>
          <a:solidFill>
            <a:schemeClr val="accent5">
              <a:lumMod val="40000"/>
              <a:lumOff val="60000"/>
              <a:alpha val="90000"/>
            </a:schemeClr>
          </a:solidFill>
        </a:ln>
      </dgm:spPr>
      <dgm:t>
        <a:bodyPr/>
        <a:lstStyle/>
        <a:p>
          <a:r>
            <a:rPr lang="en-US" sz="1600" dirty="0">
              <a:latin typeface="Palatino Linotype" panose="02040502050505030304" pitchFamily="18" charset="0"/>
              <a:cs typeface="Arial"/>
            </a:rPr>
            <a:t>Coordinate</a:t>
          </a:r>
          <a:r>
            <a:rPr lang="en-US" sz="1600" dirty="0">
              <a:latin typeface="+mn-lt"/>
              <a:cs typeface="Arial"/>
            </a:rPr>
            <a:t>d</a:t>
          </a:r>
        </a:p>
      </dgm:t>
    </dgm:pt>
    <dgm:pt modelId="{A93DC597-C2F8-428B-8AF9-E8BCB7688953}" type="parTrans" cxnId="{59F07F1A-668B-4F3A-9A49-6CE1EE9611DC}">
      <dgm:prSet/>
      <dgm:spPr/>
      <dgm:t>
        <a:bodyPr/>
        <a:lstStyle/>
        <a:p>
          <a:endParaRPr lang="en-US"/>
        </a:p>
      </dgm:t>
    </dgm:pt>
    <dgm:pt modelId="{13A37D95-5580-4E28-9EAF-9737CCCFEA82}" type="sibTrans" cxnId="{59F07F1A-668B-4F3A-9A49-6CE1EE9611DC}">
      <dgm:prSet/>
      <dgm:spPr/>
      <dgm:t>
        <a:bodyPr/>
        <a:lstStyle/>
        <a:p>
          <a:endParaRPr lang="en-US"/>
        </a:p>
      </dgm:t>
    </dgm:pt>
    <dgm:pt modelId="{363E7133-76F6-724A-BD11-27DAC96A2060}" type="pres">
      <dgm:prSet presAssocID="{C5E4E8A7-06A8-4C66-801C-32F771483533}" presName="Name0" presStyleCnt="0">
        <dgm:presLayoutVars>
          <dgm:dir/>
          <dgm:animLvl val="lvl"/>
          <dgm:resizeHandles val="exact"/>
        </dgm:presLayoutVars>
      </dgm:prSet>
      <dgm:spPr/>
    </dgm:pt>
    <dgm:pt modelId="{61F8814B-CB31-354A-A10C-58EEC72ECED5}" type="pres">
      <dgm:prSet presAssocID="{306E6BCB-AE82-407D-A56F-D9A3F04F9DA2}" presName="boxAndChildren" presStyleCnt="0"/>
      <dgm:spPr/>
    </dgm:pt>
    <dgm:pt modelId="{557B45A2-8255-104D-950D-4744A6EC5F3D}" type="pres">
      <dgm:prSet presAssocID="{306E6BCB-AE82-407D-A56F-D9A3F04F9DA2}" presName="parentTextBox" presStyleLbl="node1" presStyleIdx="0" presStyleCnt="2"/>
      <dgm:spPr/>
    </dgm:pt>
    <dgm:pt modelId="{F9D1467D-D50B-1145-A65B-810DD2CCBA1B}" type="pres">
      <dgm:prSet presAssocID="{306E6BCB-AE82-407D-A56F-D9A3F04F9DA2}" presName="entireBox" presStyleLbl="node1" presStyleIdx="0" presStyleCnt="2" custScaleY="91066" custLinFactNeighborX="-6150" custLinFactNeighborY="983"/>
      <dgm:spPr/>
    </dgm:pt>
    <dgm:pt modelId="{C223EB2B-4BB8-4D4C-BEDD-C1DE25C450BC}" type="pres">
      <dgm:prSet presAssocID="{306E6BCB-AE82-407D-A56F-D9A3F04F9DA2}" presName="descendantBox" presStyleCnt="0"/>
      <dgm:spPr/>
    </dgm:pt>
    <dgm:pt modelId="{8565BAA1-9E31-8941-AC80-E2FD1C2727C4}" type="pres">
      <dgm:prSet presAssocID="{785FE608-FB97-45D0-9E6B-F213622051DF}" presName="childTextBox" presStyleLbl="fgAccFollowNode1" presStyleIdx="0" presStyleCnt="4">
        <dgm:presLayoutVars>
          <dgm:bulletEnabled val="1"/>
        </dgm:presLayoutVars>
      </dgm:prSet>
      <dgm:spPr/>
    </dgm:pt>
    <dgm:pt modelId="{E959606C-ECAE-9449-9C68-B41986C9C28B}" type="pres">
      <dgm:prSet presAssocID="{BBB591F3-1E47-4107-A69A-2774F8A6ECD1}" presName="childTextBox" presStyleLbl="fgAccFollowNode1" presStyleIdx="1" presStyleCnt="4">
        <dgm:presLayoutVars>
          <dgm:bulletEnabled val="1"/>
        </dgm:presLayoutVars>
      </dgm:prSet>
      <dgm:spPr/>
    </dgm:pt>
    <dgm:pt modelId="{51981880-0C44-F748-828B-CF52CC2BE8C2}" type="pres">
      <dgm:prSet presAssocID="{BCBC0B4C-4B87-48E5-9A81-F96AC0AFE2B3}" presName="childTextBox" presStyleLbl="fgAccFollowNode1" presStyleIdx="2" presStyleCnt="4">
        <dgm:presLayoutVars>
          <dgm:bulletEnabled val="1"/>
        </dgm:presLayoutVars>
      </dgm:prSet>
      <dgm:spPr/>
    </dgm:pt>
    <dgm:pt modelId="{1C29F74B-A398-BA42-9AB7-29056F54DE7B}" type="pres">
      <dgm:prSet presAssocID="{9BCE00AF-261D-4BCB-8773-C4FB1555A830}" presName="childTextBox" presStyleLbl="fgAccFollowNode1" presStyleIdx="3" presStyleCnt="4">
        <dgm:presLayoutVars>
          <dgm:bulletEnabled val="1"/>
        </dgm:presLayoutVars>
      </dgm:prSet>
      <dgm:spPr/>
    </dgm:pt>
    <dgm:pt modelId="{B065D7B6-DAF6-FC48-BD3D-A2CF1ABCF511}" type="pres">
      <dgm:prSet presAssocID="{817746D2-2842-4223-82E9-59E65B132E06}" presName="sp" presStyleCnt="0"/>
      <dgm:spPr/>
    </dgm:pt>
    <dgm:pt modelId="{00B5CC3F-021C-9941-B2B7-8596650E3328}" type="pres">
      <dgm:prSet presAssocID="{1B842EA0-6AF7-40CB-AC99-03CF67327C2E}" presName="arrowAndChildren" presStyleCnt="0"/>
      <dgm:spPr/>
    </dgm:pt>
    <dgm:pt modelId="{AA9F9669-7410-FF4F-A106-77EC85ED2F3B}" type="pres">
      <dgm:prSet presAssocID="{1B842EA0-6AF7-40CB-AC99-03CF67327C2E}" presName="parentTextArrow" presStyleLbl="node1" presStyleIdx="1" presStyleCnt="2" custScaleY="82699" custLinFactNeighborX="-39136" custLinFactNeighborY="828"/>
      <dgm:spPr/>
    </dgm:pt>
  </dgm:ptLst>
  <dgm:cxnLst>
    <dgm:cxn modelId="{DEC23D0D-BC29-B14B-8CE0-C52795E50BAC}" type="presOf" srcId="{1B842EA0-6AF7-40CB-AC99-03CF67327C2E}" destId="{AA9F9669-7410-FF4F-A106-77EC85ED2F3B}" srcOrd="0" destOrd="0" presId="urn:microsoft.com/office/officeart/2005/8/layout/process4"/>
    <dgm:cxn modelId="{E044F70E-CECB-BB41-8E91-DCF939E97E5A}" type="presOf" srcId="{BCBC0B4C-4B87-48E5-9A81-F96AC0AFE2B3}" destId="{51981880-0C44-F748-828B-CF52CC2BE8C2}" srcOrd="0" destOrd="0" presId="urn:microsoft.com/office/officeart/2005/8/layout/process4"/>
    <dgm:cxn modelId="{59F07F1A-668B-4F3A-9A49-6CE1EE9611DC}" srcId="{306E6BCB-AE82-407D-A56F-D9A3F04F9DA2}" destId="{9BCE00AF-261D-4BCB-8773-C4FB1555A830}" srcOrd="3" destOrd="0" parTransId="{A93DC597-C2F8-428B-8AF9-E8BCB7688953}" sibTransId="{13A37D95-5580-4E28-9EAF-9737CCCFEA82}"/>
    <dgm:cxn modelId="{8AE2211D-15CD-4511-B4E5-8BE4D1326FE4}" srcId="{C5E4E8A7-06A8-4C66-801C-32F771483533}" destId="{1B842EA0-6AF7-40CB-AC99-03CF67327C2E}" srcOrd="0" destOrd="0" parTransId="{43C1D711-129A-491C-9F65-638D06A5A1CA}" sibTransId="{817746D2-2842-4223-82E9-59E65B132E06}"/>
    <dgm:cxn modelId="{16EC7E28-C2F8-B84F-A169-D3506238EAFD}" type="presOf" srcId="{306E6BCB-AE82-407D-A56F-D9A3F04F9DA2}" destId="{F9D1467D-D50B-1145-A65B-810DD2CCBA1B}" srcOrd="1" destOrd="0" presId="urn:microsoft.com/office/officeart/2005/8/layout/process4"/>
    <dgm:cxn modelId="{C5FC2A31-45C2-9D42-A4EB-ABB2875CA532}" type="presOf" srcId="{BBB591F3-1E47-4107-A69A-2774F8A6ECD1}" destId="{E959606C-ECAE-9449-9C68-B41986C9C28B}" srcOrd="0" destOrd="0" presId="urn:microsoft.com/office/officeart/2005/8/layout/process4"/>
    <dgm:cxn modelId="{B4559747-EEC2-4ABA-9993-8DA5CC8705A5}" srcId="{306E6BCB-AE82-407D-A56F-D9A3F04F9DA2}" destId="{BBB591F3-1E47-4107-A69A-2774F8A6ECD1}" srcOrd="1" destOrd="0" parTransId="{74BC0A06-72DE-4E0E-8F8A-D119F9B9CA41}" sibTransId="{D265D288-2F87-43D8-A228-47553B573778}"/>
    <dgm:cxn modelId="{84AD736D-7483-1644-B937-7292D91996E6}" type="presOf" srcId="{C5E4E8A7-06A8-4C66-801C-32F771483533}" destId="{363E7133-76F6-724A-BD11-27DAC96A2060}" srcOrd="0" destOrd="0" presId="urn:microsoft.com/office/officeart/2005/8/layout/process4"/>
    <dgm:cxn modelId="{D87D5A9A-AD1D-4058-A207-4BB8AC7C85DC}" srcId="{306E6BCB-AE82-407D-A56F-D9A3F04F9DA2}" destId="{BCBC0B4C-4B87-48E5-9A81-F96AC0AFE2B3}" srcOrd="2" destOrd="0" parTransId="{01EDDB04-055B-4B02-B121-D55272F30D34}" sibTransId="{4A1B8AFF-0902-49F8-A97E-77E8C1EE7345}"/>
    <dgm:cxn modelId="{75A5BDAD-574C-434D-B50C-22A8B4FD6845}" type="presOf" srcId="{306E6BCB-AE82-407D-A56F-D9A3F04F9DA2}" destId="{557B45A2-8255-104D-950D-4744A6EC5F3D}" srcOrd="0" destOrd="0" presId="urn:microsoft.com/office/officeart/2005/8/layout/process4"/>
    <dgm:cxn modelId="{BBC18DD3-02C5-584C-B996-0D862F11FA50}" type="presOf" srcId="{9BCE00AF-261D-4BCB-8773-C4FB1555A830}" destId="{1C29F74B-A398-BA42-9AB7-29056F54DE7B}" srcOrd="0" destOrd="0" presId="urn:microsoft.com/office/officeart/2005/8/layout/process4"/>
    <dgm:cxn modelId="{42318BE8-1F49-441B-A6DD-876B3A7576C4}" srcId="{306E6BCB-AE82-407D-A56F-D9A3F04F9DA2}" destId="{785FE608-FB97-45D0-9E6B-F213622051DF}" srcOrd="0" destOrd="0" parTransId="{47D0C6C9-8D88-4AE4-A7E3-F0FE5E025F6A}" sibTransId="{38E77ADA-AB84-4C98-B0BD-51C6DA723E77}"/>
    <dgm:cxn modelId="{966460FC-006C-F74D-8029-10CC33671BD5}" type="presOf" srcId="{785FE608-FB97-45D0-9E6B-F213622051DF}" destId="{8565BAA1-9E31-8941-AC80-E2FD1C2727C4}" srcOrd="0" destOrd="0" presId="urn:microsoft.com/office/officeart/2005/8/layout/process4"/>
    <dgm:cxn modelId="{710162FF-8D33-4E71-9F77-7FC14A95E13B}" srcId="{C5E4E8A7-06A8-4C66-801C-32F771483533}" destId="{306E6BCB-AE82-407D-A56F-D9A3F04F9DA2}" srcOrd="1" destOrd="0" parTransId="{BB38D378-30B7-4BD4-9465-BFEA83382784}" sibTransId="{401F57C0-7798-4DAE-BD04-DA9F98B80398}"/>
    <dgm:cxn modelId="{81967DA1-7972-F14E-AE37-924306534CC3}" type="presParOf" srcId="{363E7133-76F6-724A-BD11-27DAC96A2060}" destId="{61F8814B-CB31-354A-A10C-58EEC72ECED5}" srcOrd="0" destOrd="0" presId="urn:microsoft.com/office/officeart/2005/8/layout/process4"/>
    <dgm:cxn modelId="{C697DC12-B001-4542-AEBA-4E7A9B6D1EE8}" type="presParOf" srcId="{61F8814B-CB31-354A-A10C-58EEC72ECED5}" destId="{557B45A2-8255-104D-950D-4744A6EC5F3D}" srcOrd="0" destOrd="0" presId="urn:microsoft.com/office/officeart/2005/8/layout/process4"/>
    <dgm:cxn modelId="{17BAF7ED-0A07-8F47-AE31-9965A13EAD65}" type="presParOf" srcId="{61F8814B-CB31-354A-A10C-58EEC72ECED5}" destId="{F9D1467D-D50B-1145-A65B-810DD2CCBA1B}" srcOrd="1" destOrd="0" presId="urn:microsoft.com/office/officeart/2005/8/layout/process4"/>
    <dgm:cxn modelId="{D9E2F3CF-3267-224E-94B0-FF65DD997620}" type="presParOf" srcId="{61F8814B-CB31-354A-A10C-58EEC72ECED5}" destId="{C223EB2B-4BB8-4D4C-BEDD-C1DE25C450BC}" srcOrd="2" destOrd="0" presId="urn:microsoft.com/office/officeart/2005/8/layout/process4"/>
    <dgm:cxn modelId="{E5F63998-F917-E344-B733-FC281B6E0E53}" type="presParOf" srcId="{C223EB2B-4BB8-4D4C-BEDD-C1DE25C450BC}" destId="{8565BAA1-9E31-8941-AC80-E2FD1C2727C4}" srcOrd="0" destOrd="0" presId="urn:microsoft.com/office/officeart/2005/8/layout/process4"/>
    <dgm:cxn modelId="{737CDDFD-B5ED-F441-A149-DA179D21B650}" type="presParOf" srcId="{C223EB2B-4BB8-4D4C-BEDD-C1DE25C450BC}" destId="{E959606C-ECAE-9449-9C68-B41986C9C28B}" srcOrd="1" destOrd="0" presId="urn:microsoft.com/office/officeart/2005/8/layout/process4"/>
    <dgm:cxn modelId="{8E4FD8C0-8685-3447-B282-AF9F7DBAEC27}" type="presParOf" srcId="{C223EB2B-4BB8-4D4C-BEDD-C1DE25C450BC}" destId="{51981880-0C44-F748-828B-CF52CC2BE8C2}" srcOrd="2" destOrd="0" presId="urn:microsoft.com/office/officeart/2005/8/layout/process4"/>
    <dgm:cxn modelId="{EEC49AB8-23E8-F744-9541-0279E1254087}" type="presParOf" srcId="{C223EB2B-4BB8-4D4C-BEDD-C1DE25C450BC}" destId="{1C29F74B-A398-BA42-9AB7-29056F54DE7B}" srcOrd="3" destOrd="0" presId="urn:microsoft.com/office/officeart/2005/8/layout/process4"/>
    <dgm:cxn modelId="{68CB33E3-FB16-7C4A-A50D-CF038D4461A0}" type="presParOf" srcId="{363E7133-76F6-724A-BD11-27DAC96A2060}" destId="{B065D7B6-DAF6-FC48-BD3D-A2CF1ABCF511}" srcOrd="1" destOrd="0" presId="urn:microsoft.com/office/officeart/2005/8/layout/process4"/>
    <dgm:cxn modelId="{FECA84B2-50FA-884F-9CD6-FCC591C3D820}" type="presParOf" srcId="{363E7133-76F6-724A-BD11-27DAC96A2060}" destId="{00B5CC3F-021C-9941-B2B7-8596650E3328}" srcOrd="2" destOrd="0" presId="urn:microsoft.com/office/officeart/2005/8/layout/process4"/>
    <dgm:cxn modelId="{9959E46F-75C8-3A47-BBC2-ECAC09AA6947}" type="presParOf" srcId="{00B5CC3F-021C-9941-B2B7-8596650E3328}" destId="{AA9F9669-7410-FF4F-A106-77EC85ED2F3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CCB0C9-BABF-4EA4-8819-D3950EBABDE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BF979E0-87F0-4153-8BE4-726E6291C6CD}">
      <dgm:prSet custT="1"/>
      <dgm:spPr/>
      <dgm:t>
        <a:bodyPr/>
        <a:lstStyle/>
        <a:p>
          <a:pPr>
            <a:lnSpc>
              <a:spcPct val="100000"/>
            </a:lnSpc>
          </a:pPr>
          <a:r>
            <a:rPr lang="en-US" sz="1800" b="1" dirty="0">
              <a:latin typeface="Palatino Linotype" panose="02040502050505030304" pitchFamily="18" charset="0"/>
            </a:rPr>
            <a:t>Want to Keep Learning?</a:t>
          </a:r>
          <a:br>
            <a:rPr lang="en-US" sz="1800" b="1" dirty="0">
              <a:latin typeface="Palatino Linotype" panose="02040502050505030304" pitchFamily="18" charset="0"/>
            </a:rPr>
          </a:br>
          <a:br>
            <a:rPr lang="en-US" sz="1800" b="1" dirty="0">
              <a:latin typeface="Palatino Linotype" panose="02040502050505030304" pitchFamily="18" charset="0"/>
            </a:rPr>
          </a:br>
          <a:r>
            <a:rPr lang="en-US" sz="1800" b="1" dirty="0">
              <a:latin typeface="Palatino Linotype" panose="02040502050505030304" pitchFamily="18" charset="0"/>
              <a:hlinkClick xmlns:r="http://schemas.openxmlformats.org/officeDocument/2006/relationships" r:id="rId1"/>
            </a:rPr>
            <a:t>Download PACE and Housing </a:t>
          </a:r>
          <a:r>
            <a:rPr lang="en-US" sz="1800" b="1" dirty="0">
              <a:latin typeface="Palatino Linotype" panose="02040502050505030304" pitchFamily="18" charset="0"/>
            </a:rPr>
            <a:t>Report Today!</a:t>
          </a:r>
          <a:endParaRPr lang="en-US" sz="1800" dirty="0">
            <a:latin typeface="Palatino Linotype" panose="02040502050505030304" pitchFamily="18" charset="0"/>
          </a:endParaRPr>
        </a:p>
      </dgm:t>
    </dgm:pt>
    <dgm:pt modelId="{253BA248-2994-4F5A-A5BD-D51771892C23}" type="parTrans" cxnId="{870F7E1E-A4F4-4A10-B997-11377B46D4CD}">
      <dgm:prSet/>
      <dgm:spPr/>
      <dgm:t>
        <a:bodyPr/>
        <a:lstStyle/>
        <a:p>
          <a:endParaRPr lang="en-US"/>
        </a:p>
      </dgm:t>
    </dgm:pt>
    <dgm:pt modelId="{E89012F4-2634-4010-9034-5141766EA569}" type="sibTrans" cxnId="{870F7E1E-A4F4-4A10-B997-11377B46D4CD}">
      <dgm:prSet/>
      <dgm:spPr/>
      <dgm:t>
        <a:bodyPr/>
        <a:lstStyle/>
        <a:p>
          <a:endParaRPr lang="en-US"/>
        </a:p>
      </dgm:t>
    </dgm:pt>
    <dgm:pt modelId="{F9C370FF-0A33-485E-A19F-AA0FA0C192F4}">
      <dgm:prSet custT="1"/>
      <dgm:spPr/>
      <dgm:t>
        <a:bodyPr/>
        <a:lstStyle/>
        <a:p>
          <a:pPr>
            <a:lnSpc>
              <a:spcPct val="100000"/>
            </a:lnSpc>
          </a:pPr>
          <a:r>
            <a:rPr lang="en-US" sz="1800" b="1" dirty="0">
              <a:latin typeface="Palatino Linotype" panose="02040502050505030304" pitchFamily="18" charset="0"/>
            </a:rPr>
            <a:t>Visit our </a:t>
          </a:r>
          <a:r>
            <a:rPr lang="en-US" sz="1800" b="1" dirty="0">
              <a:latin typeface="Palatino Linotype" panose="02040502050505030304" pitchFamily="18" charset="0"/>
              <a:hlinkClick xmlns:r="http://schemas.openxmlformats.org/officeDocument/2006/relationships" r:id="rId2"/>
            </a:rPr>
            <a:t>Website</a:t>
          </a:r>
          <a:r>
            <a:rPr lang="en-US" sz="1800" b="1" dirty="0">
              <a:latin typeface="Palatino Linotype" panose="02040502050505030304" pitchFamily="18" charset="0"/>
            </a:rPr>
            <a:t> to sign up for trainings, read our blogs, join our advocacy! </a:t>
          </a:r>
          <a:endParaRPr lang="en-US" sz="1800" dirty="0">
            <a:latin typeface="Palatino Linotype" panose="02040502050505030304" pitchFamily="18" charset="0"/>
          </a:endParaRPr>
        </a:p>
      </dgm:t>
    </dgm:pt>
    <dgm:pt modelId="{6502591B-2990-4866-80E1-996351DBC8C0}" type="parTrans" cxnId="{849CF639-3BDB-4938-AD56-EFAE4AB846AF}">
      <dgm:prSet/>
      <dgm:spPr/>
      <dgm:t>
        <a:bodyPr/>
        <a:lstStyle/>
        <a:p>
          <a:endParaRPr lang="en-US"/>
        </a:p>
      </dgm:t>
    </dgm:pt>
    <dgm:pt modelId="{3CF1A4B8-0A36-44E3-8883-E52EE0F94C33}" type="sibTrans" cxnId="{849CF639-3BDB-4938-AD56-EFAE4AB846AF}">
      <dgm:prSet/>
      <dgm:spPr/>
      <dgm:t>
        <a:bodyPr/>
        <a:lstStyle/>
        <a:p>
          <a:endParaRPr lang="en-US"/>
        </a:p>
      </dgm:t>
    </dgm:pt>
    <dgm:pt modelId="{9F7A43E0-B69C-4528-966B-0990C5A00E24}" type="pres">
      <dgm:prSet presAssocID="{4FCCB0C9-BABF-4EA4-8819-D3950EBABDE0}" presName="root" presStyleCnt="0">
        <dgm:presLayoutVars>
          <dgm:dir/>
          <dgm:resizeHandles val="exact"/>
        </dgm:presLayoutVars>
      </dgm:prSet>
      <dgm:spPr/>
    </dgm:pt>
    <dgm:pt modelId="{4FAC59D9-73A0-4CAC-9A3F-E538EB41482F}" type="pres">
      <dgm:prSet presAssocID="{6BF979E0-87F0-4153-8BE4-726E6291C6CD}" presName="compNode" presStyleCnt="0"/>
      <dgm:spPr/>
    </dgm:pt>
    <dgm:pt modelId="{0317A700-1164-4CCD-9378-ED278D5FA9D0}" type="pres">
      <dgm:prSet presAssocID="{6BF979E0-87F0-4153-8BE4-726E6291C6CD}" presName="bgRect" presStyleLbl="bgShp" presStyleIdx="0" presStyleCnt="2"/>
      <dgm:spPr/>
    </dgm:pt>
    <dgm:pt modelId="{700D3D01-26C1-4397-8AB4-555EEC952EC6}" type="pres">
      <dgm:prSet presAssocID="{6BF979E0-87F0-4153-8BE4-726E6291C6CD}"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ownload"/>
        </a:ext>
      </dgm:extLst>
    </dgm:pt>
    <dgm:pt modelId="{406F8E8F-43A1-4264-92F0-2EA53A3B1AEB}" type="pres">
      <dgm:prSet presAssocID="{6BF979E0-87F0-4153-8BE4-726E6291C6CD}" presName="spaceRect" presStyleCnt="0"/>
      <dgm:spPr/>
    </dgm:pt>
    <dgm:pt modelId="{E801F683-D2D7-42A6-87B7-3DF14442F130}" type="pres">
      <dgm:prSet presAssocID="{6BF979E0-87F0-4153-8BE4-726E6291C6CD}" presName="parTx" presStyleLbl="revTx" presStyleIdx="0" presStyleCnt="2">
        <dgm:presLayoutVars>
          <dgm:chMax val="0"/>
          <dgm:chPref val="0"/>
        </dgm:presLayoutVars>
      </dgm:prSet>
      <dgm:spPr/>
    </dgm:pt>
    <dgm:pt modelId="{009E54D3-0E36-4668-95B3-05564BE8FD88}" type="pres">
      <dgm:prSet presAssocID="{E89012F4-2634-4010-9034-5141766EA569}" presName="sibTrans" presStyleCnt="0"/>
      <dgm:spPr/>
    </dgm:pt>
    <dgm:pt modelId="{AA815325-F2C8-4D90-80BB-E1F9CFDC3C02}" type="pres">
      <dgm:prSet presAssocID="{F9C370FF-0A33-485E-A19F-AA0FA0C192F4}" presName="compNode" presStyleCnt="0"/>
      <dgm:spPr/>
    </dgm:pt>
    <dgm:pt modelId="{0FEB8DD4-BD05-47D5-8431-A074128F1DCC}" type="pres">
      <dgm:prSet presAssocID="{F9C370FF-0A33-485E-A19F-AA0FA0C192F4}" presName="bgRect" presStyleLbl="bgShp" presStyleIdx="1" presStyleCnt="2"/>
      <dgm:spPr/>
    </dgm:pt>
    <dgm:pt modelId="{157FC0D3-95F1-4BDD-9EE4-8DF6DD8F350A}" type="pres">
      <dgm:prSet presAssocID="{F9C370FF-0A33-485E-A19F-AA0FA0C192F4}"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Newspaper"/>
        </a:ext>
      </dgm:extLst>
    </dgm:pt>
    <dgm:pt modelId="{65FA565A-DCCA-497C-82A5-98BC1BFC4CE2}" type="pres">
      <dgm:prSet presAssocID="{F9C370FF-0A33-485E-A19F-AA0FA0C192F4}" presName="spaceRect" presStyleCnt="0"/>
      <dgm:spPr/>
    </dgm:pt>
    <dgm:pt modelId="{2BE5CBA7-E561-4E70-A4A0-BD57B90EDDE1}" type="pres">
      <dgm:prSet presAssocID="{F9C370FF-0A33-485E-A19F-AA0FA0C192F4}" presName="parTx" presStyleLbl="revTx" presStyleIdx="1" presStyleCnt="2">
        <dgm:presLayoutVars>
          <dgm:chMax val="0"/>
          <dgm:chPref val="0"/>
        </dgm:presLayoutVars>
      </dgm:prSet>
      <dgm:spPr/>
    </dgm:pt>
  </dgm:ptLst>
  <dgm:cxnLst>
    <dgm:cxn modelId="{152E4B1E-E90D-4D4B-AB2A-7589A22145AD}" type="presOf" srcId="{4FCCB0C9-BABF-4EA4-8819-D3950EBABDE0}" destId="{9F7A43E0-B69C-4528-966B-0990C5A00E24}" srcOrd="0" destOrd="0" presId="urn:microsoft.com/office/officeart/2018/2/layout/IconVerticalSolidList"/>
    <dgm:cxn modelId="{870F7E1E-A4F4-4A10-B997-11377B46D4CD}" srcId="{4FCCB0C9-BABF-4EA4-8819-D3950EBABDE0}" destId="{6BF979E0-87F0-4153-8BE4-726E6291C6CD}" srcOrd="0" destOrd="0" parTransId="{253BA248-2994-4F5A-A5BD-D51771892C23}" sibTransId="{E89012F4-2634-4010-9034-5141766EA569}"/>
    <dgm:cxn modelId="{849CF639-3BDB-4938-AD56-EFAE4AB846AF}" srcId="{4FCCB0C9-BABF-4EA4-8819-D3950EBABDE0}" destId="{F9C370FF-0A33-485E-A19F-AA0FA0C192F4}" srcOrd="1" destOrd="0" parTransId="{6502591B-2990-4866-80E1-996351DBC8C0}" sibTransId="{3CF1A4B8-0A36-44E3-8883-E52EE0F94C33}"/>
    <dgm:cxn modelId="{7509EA7F-7B03-4354-B086-1520A6B3D81B}" type="presOf" srcId="{F9C370FF-0A33-485E-A19F-AA0FA0C192F4}" destId="{2BE5CBA7-E561-4E70-A4A0-BD57B90EDDE1}" srcOrd="0" destOrd="0" presId="urn:microsoft.com/office/officeart/2018/2/layout/IconVerticalSolidList"/>
    <dgm:cxn modelId="{678C4F98-B7B1-4BFE-A71E-DCE5567C2859}" type="presOf" srcId="{6BF979E0-87F0-4153-8BE4-726E6291C6CD}" destId="{E801F683-D2D7-42A6-87B7-3DF14442F130}" srcOrd="0" destOrd="0" presId="urn:microsoft.com/office/officeart/2018/2/layout/IconVerticalSolidList"/>
    <dgm:cxn modelId="{54B644AB-BBAB-41C1-AD4E-04DC740AB6AB}" type="presParOf" srcId="{9F7A43E0-B69C-4528-966B-0990C5A00E24}" destId="{4FAC59D9-73A0-4CAC-9A3F-E538EB41482F}" srcOrd="0" destOrd="0" presId="urn:microsoft.com/office/officeart/2018/2/layout/IconVerticalSolidList"/>
    <dgm:cxn modelId="{05F73C5B-395E-4C38-88A8-8701D77D9878}" type="presParOf" srcId="{4FAC59D9-73A0-4CAC-9A3F-E538EB41482F}" destId="{0317A700-1164-4CCD-9378-ED278D5FA9D0}" srcOrd="0" destOrd="0" presId="urn:microsoft.com/office/officeart/2018/2/layout/IconVerticalSolidList"/>
    <dgm:cxn modelId="{38CFF8C7-FB1B-4A16-BE75-AE6E2D9C2CA9}" type="presParOf" srcId="{4FAC59D9-73A0-4CAC-9A3F-E538EB41482F}" destId="{700D3D01-26C1-4397-8AB4-555EEC952EC6}" srcOrd="1" destOrd="0" presId="urn:microsoft.com/office/officeart/2018/2/layout/IconVerticalSolidList"/>
    <dgm:cxn modelId="{3F02CC4A-0D85-47BB-9981-7BF27227E0D4}" type="presParOf" srcId="{4FAC59D9-73A0-4CAC-9A3F-E538EB41482F}" destId="{406F8E8F-43A1-4264-92F0-2EA53A3B1AEB}" srcOrd="2" destOrd="0" presId="urn:microsoft.com/office/officeart/2018/2/layout/IconVerticalSolidList"/>
    <dgm:cxn modelId="{CFCD0BB0-73DA-44D6-8637-748393816FF0}" type="presParOf" srcId="{4FAC59D9-73A0-4CAC-9A3F-E538EB41482F}" destId="{E801F683-D2D7-42A6-87B7-3DF14442F130}" srcOrd="3" destOrd="0" presId="urn:microsoft.com/office/officeart/2018/2/layout/IconVerticalSolidList"/>
    <dgm:cxn modelId="{078A4E17-A235-4B30-AE61-4318488DBBCB}" type="presParOf" srcId="{9F7A43E0-B69C-4528-966B-0990C5A00E24}" destId="{009E54D3-0E36-4668-95B3-05564BE8FD88}" srcOrd="1" destOrd="0" presId="urn:microsoft.com/office/officeart/2018/2/layout/IconVerticalSolidList"/>
    <dgm:cxn modelId="{9271688C-03F2-4F90-9839-273C58375387}" type="presParOf" srcId="{9F7A43E0-B69C-4528-966B-0990C5A00E24}" destId="{AA815325-F2C8-4D90-80BB-E1F9CFDC3C02}" srcOrd="2" destOrd="0" presId="urn:microsoft.com/office/officeart/2018/2/layout/IconVerticalSolidList"/>
    <dgm:cxn modelId="{F1C919F0-E4D3-4CB0-B2E2-2407E9E51C99}" type="presParOf" srcId="{AA815325-F2C8-4D90-80BB-E1F9CFDC3C02}" destId="{0FEB8DD4-BD05-47D5-8431-A074128F1DCC}" srcOrd="0" destOrd="0" presId="urn:microsoft.com/office/officeart/2018/2/layout/IconVerticalSolidList"/>
    <dgm:cxn modelId="{BD683313-34C3-41B6-A5DC-E8DC95CD4EA9}" type="presParOf" srcId="{AA815325-F2C8-4D90-80BB-E1F9CFDC3C02}" destId="{157FC0D3-95F1-4BDD-9EE4-8DF6DD8F350A}" srcOrd="1" destOrd="0" presId="urn:microsoft.com/office/officeart/2018/2/layout/IconVerticalSolidList"/>
    <dgm:cxn modelId="{3D1ADFE1-5CC4-406F-986E-2E26B246911C}" type="presParOf" srcId="{AA815325-F2C8-4D90-80BB-E1F9CFDC3C02}" destId="{65FA565A-DCCA-497C-82A5-98BC1BFC4CE2}" srcOrd="2" destOrd="0" presId="urn:microsoft.com/office/officeart/2018/2/layout/IconVerticalSolidList"/>
    <dgm:cxn modelId="{6C6F9231-B572-4066-890D-D62FC46A918C}" type="presParOf" srcId="{AA815325-F2C8-4D90-80BB-E1F9CFDC3C02}" destId="{2BE5CBA7-E561-4E70-A4A0-BD57B90EDDE1}"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58E08-3CF3-46D2-8CE9-7529265937E6}">
      <dsp:nvSpPr>
        <dsp:cNvPr id="0" name=""/>
        <dsp:cNvSpPr/>
      </dsp:nvSpPr>
      <dsp:spPr>
        <a:xfrm>
          <a:off x="1267" y="310586"/>
          <a:ext cx="4447704" cy="28242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6E7A15-4029-467A-AC10-F198789A1E2C}">
      <dsp:nvSpPr>
        <dsp:cNvPr id="0" name=""/>
        <dsp:cNvSpPr/>
      </dsp:nvSpPr>
      <dsp:spPr>
        <a:xfrm>
          <a:off x="495456" y="780066"/>
          <a:ext cx="4447704" cy="28242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PACE stands for “Program of All-inclusive Care for the Elderly”: is a </a:t>
          </a:r>
          <a:r>
            <a:rPr lang="en-US" sz="2500" b="1" kern="1200" dirty="0"/>
            <a:t>provider-based</a:t>
          </a:r>
          <a:r>
            <a:rPr lang="en-US" sz="2500" kern="1200" dirty="0"/>
            <a:t>, fully integrated healthcare plan for individuals who are aged 55 and over and have significant healthcare needs. </a:t>
          </a:r>
        </a:p>
      </dsp:txBody>
      <dsp:txXfrm>
        <a:off x="578177" y="862787"/>
        <a:ext cx="4282262" cy="2658850"/>
      </dsp:txXfrm>
    </dsp:sp>
    <dsp:sp modelId="{D8AB87D0-96EB-47A1-8261-CAC984A550EE}">
      <dsp:nvSpPr>
        <dsp:cNvPr id="0" name=""/>
        <dsp:cNvSpPr/>
      </dsp:nvSpPr>
      <dsp:spPr>
        <a:xfrm>
          <a:off x="5437350" y="310586"/>
          <a:ext cx="4447704" cy="28242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5157FC-1B02-4D79-8F92-5D403231658C}">
      <dsp:nvSpPr>
        <dsp:cNvPr id="0" name=""/>
        <dsp:cNvSpPr/>
      </dsp:nvSpPr>
      <dsp:spPr>
        <a:xfrm>
          <a:off x="5931539" y="780066"/>
          <a:ext cx="4447704" cy="28242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PACE is the alternative to the nursing home; you get all the care you need all while staying put in your community where you feel comfortable. </a:t>
          </a:r>
        </a:p>
      </dsp:txBody>
      <dsp:txXfrm>
        <a:off x="6014260" y="862787"/>
        <a:ext cx="4282262" cy="26588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1467D-D50B-1145-A65B-810DD2CCBA1B}">
      <dsp:nvSpPr>
        <dsp:cNvPr id="0" name=""/>
        <dsp:cNvSpPr/>
      </dsp:nvSpPr>
      <dsp:spPr>
        <a:xfrm>
          <a:off x="0" y="2121661"/>
          <a:ext cx="8221133" cy="1524974"/>
        </a:xfrm>
        <a:prstGeom prst="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Palatino Linotype" panose="02040502050505030304" pitchFamily="18" charset="0"/>
              <a:cs typeface="Arial"/>
            </a:rPr>
            <a:t>An integrated system of care for nursing home eligible older adults that is</a:t>
          </a:r>
          <a:r>
            <a:rPr lang="en-US" sz="1900" kern="1200" dirty="0">
              <a:latin typeface="Palatino Linotype" panose="02040502050505030304" pitchFamily="18" charset="0"/>
            </a:rPr>
            <a:t>:</a:t>
          </a:r>
        </a:p>
      </dsp:txBody>
      <dsp:txXfrm>
        <a:off x="0" y="2121661"/>
        <a:ext cx="8221133" cy="823486"/>
      </dsp:txXfrm>
    </dsp:sp>
    <dsp:sp modelId="{8565BAA1-9E31-8941-AC80-E2FD1C2727C4}">
      <dsp:nvSpPr>
        <dsp:cNvPr id="0" name=""/>
        <dsp:cNvSpPr/>
      </dsp:nvSpPr>
      <dsp:spPr>
        <a:xfrm>
          <a:off x="0" y="2901178"/>
          <a:ext cx="2055283" cy="77030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Palatino Linotype" panose="02040502050505030304" pitchFamily="18" charset="0"/>
              <a:cs typeface="Arial"/>
            </a:rPr>
            <a:t>Community-based</a:t>
          </a:r>
        </a:p>
      </dsp:txBody>
      <dsp:txXfrm>
        <a:off x="0" y="2901178"/>
        <a:ext cx="2055283" cy="770307"/>
      </dsp:txXfrm>
    </dsp:sp>
    <dsp:sp modelId="{E959606C-ECAE-9449-9C68-B41986C9C28B}">
      <dsp:nvSpPr>
        <dsp:cNvPr id="0" name=""/>
        <dsp:cNvSpPr/>
      </dsp:nvSpPr>
      <dsp:spPr>
        <a:xfrm>
          <a:off x="2055283" y="2901178"/>
          <a:ext cx="2055283" cy="77030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Palatino Linotype" panose="02040502050505030304" pitchFamily="18" charset="0"/>
              <a:cs typeface="Arial"/>
            </a:rPr>
            <a:t>Comprehensive</a:t>
          </a:r>
          <a:endParaRPr lang="en-US" sz="1400" kern="1200" dirty="0">
            <a:latin typeface="Palatino Linotype" panose="02040502050505030304" pitchFamily="18" charset="0"/>
            <a:cs typeface="Arial"/>
          </a:endParaRPr>
        </a:p>
      </dsp:txBody>
      <dsp:txXfrm>
        <a:off x="2055283" y="2901178"/>
        <a:ext cx="2055283" cy="770307"/>
      </dsp:txXfrm>
    </dsp:sp>
    <dsp:sp modelId="{51981880-0C44-F748-828B-CF52CC2BE8C2}">
      <dsp:nvSpPr>
        <dsp:cNvPr id="0" name=""/>
        <dsp:cNvSpPr/>
      </dsp:nvSpPr>
      <dsp:spPr>
        <a:xfrm>
          <a:off x="4110566" y="2901178"/>
          <a:ext cx="2055283" cy="77030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Palatino Linotype" panose="02040502050505030304" pitchFamily="18" charset="0"/>
              <a:cs typeface="Arial"/>
            </a:rPr>
            <a:t>Capitated</a:t>
          </a:r>
        </a:p>
      </dsp:txBody>
      <dsp:txXfrm>
        <a:off x="4110566" y="2901178"/>
        <a:ext cx="2055283" cy="770307"/>
      </dsp:txXfrm>
    </dsp:sp>
    <dsp:sp modelId="{1C29F74B-A398-BA42-9AB7-29056F54DE7B}">
      <dsp:nvSpPr>
        <dsp:cNvPr id="0" name=""/>
        <dsp:cNvSpPr/>
      </dsp:nvSpPr>
      <dsp:spPr>
        <a:xfrm>
          <a:off x="6165849" y="2901178"/>
          <a:ext cx="2055283" cy="770307"/>
        </a:xfrm>
        <a:prstGeom prst="rect">
          <a:avLst/>
        </a:prstGeom>
        <a:solidFill>
          <a:schemeClr val="accent1">
            <a:alpha val="90000"/>
            <a:tint val="40000"/>
            <a:hueOff val="0"/>
            <a:satOff val="0"/>
            <a:lumOff val="0"/>
            <a:alphaOff val="0"/>
          </a:schemeClr>
        </a:solidFill>
        <a:ln w="12700" cap="flat" cmpd="sng" algn="ctr">
          <a:solidFill>
            <a:schemeClr val="accent5">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Palatino Linotype" panose="02040502050505030304" pitchFamily="18" charset="0"/>
              <a:cs typeface="Arial"/>
            </a:rPr>
            <a:t>Coordinate</a:t>
          </a:r>
          <a:r>
            <a:rPr lang="en-US" sz="1600" kern="1200" dirty="0">
              <a:latin typeface="+mn-lt"/>
              <a:cs typeface="Arial"/>
            </a:rPr>
            <a:t>d</a:t>
          </a:r>
        </a:p>
      </dsp:txBody>
      <dsp:txXfrm>
        <a:off x="6165849" y="2901178"/>
        <a:ext cx="2055283" cy="770307"/>
      </dsp:txXfrm>
    </dsp:sp>
    <dsp:sp modelId="{AA9F9669-7410-FF4F-A106-77EC85ED2F3B}">
      <dsp:nvSpPr>
        <dsp:cNvPr id="0" name=""/>
        <dsp:cNvSpPr/>
      </dsp:nvSpPr>
      <dsp:spPr>
        <a:xfrm rot="10800000">
          <a:off x="0" y="21726"/>
          <a:ext cx="8221133" cy="2129917"/>
        </a:xfrm>
        <a:prstGeom prst="upArrowCallou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Palatino Linotype" panose="02040502050505030304" pitchFamily="18" charset="0"/>
              <a:cs typeface="Arial"/>
            </a:rPr>
            <a:t>A Medicare program and Medicaid state option that gives community-based care and services to </a:t>
          </a:r>
          <a:r>
            <a:rPr lang="en-US" sz="1900" b="1" kern="1200" dirty="0">
              <a:latin typeface="Palatino Linotype" panose="02040502050505030304" pitchFamily="18" charset="0"/>
              <a:cs typeface="Arial"/>
            </a:rPr>
            <a:t>people 55 or older </a:t>
          </a:r>
          <a:r>
            <a:rPr lang="en-US" sz="1900" kern="1200" dirty="0">
              <a:latin typeface="Palatino Linotype" panose="02040502050505030304" pitchFamily="18" charset="0"/>
              <a:cs typeface="Arial"/>
            </a:rPr>
            <a:t>who otherwise would need a </a:t>
          </a:r>
          <a:r>
            <a:rPr lang="en-US" sz="1900" b="1" kern="1200" dirty="0">
              <a:latin typeface="Palatino Linotype" panose="02040502050505030304" pitchFamily="18" charset="0"/>
              <a:cs typeface="Arial"/>
            </a:rPr>
            <a:t>nursing home level of care</a:t>
          </a:r>
          <a:r>
            <a:rPr lang="en-US" sz="1900" kern="1200" dirty="0">
              <a:latin typeface="+mn-lt"/>
            </a:rPr>
            <a:t>.</a:t>
          </a:r>
        </a:p>
      </dsp:txBody>
      <dsp:txXfrm rot="10800000">
        <a:off x="0" y="21726"/>
        <a:ext cx="8221133" cy="13839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17A700-1164-4CCD-9378-ED278D5FA9D0}">
      <dsp:nvSpPr>
        <dsp:cNvPr id="0" name=""/>
        <dsp:cNvSpPr/>
      </dsp:nvSpPr>
      <dsp:spPr>
        <a:xfrm>
          <a:off x="0" y="721158"/>
          <a:ext cx="6100762" cy="15990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0D3D01-26C1-4397-8AB4-555EEC952EC6}">
      <dsp:nvSpPr>
        <dsp:cNvPr id="0" name=""/>
        <dsp:cNvSpPr/>
      </dsp:nvSpPr>
      <dsp:spPr>
        <a:xfrm>
          <a:off x="483725" y="1080954"/>
          <a:ext cx="879500" cy="879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01F683-D2D7-42A6-87B7-3DF14442F130}">
      <dsp:nvSpPr>
        <dsp:cNvPr id="0" name=""/>
        <dsp:cNvSpPr/>
      </dsp:nvSpPr>
      <dsp:spPr>
        <a:xfrm>
          <a:off x="1846950" y="721158"/>
          <a:ext cx="4253811" cy="1599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237" tIns="169237" rIns="169237" bIns="169237" numCol="1" spcCol="1270" anchor="ctr" anchorCtr="0">
          <a:noAutofit/>
        </a:bodyPr>
        <a:lstStyle/>
        <a:p>
          <a:pPr marL="0" lvl="0" indent="0" algn="l" defTabSz="800100">
            <a:lnSpc>
              <a:spcPct val="100000"/>
            </a:lnSpc>
            <a:spcBef>
              <a:spcPct val="0"/>
            </a:spcBef>
            <a:spcAft>
              <a:spcPct val="35000"/>
            </a:spcAft>
            <a:buNone/>
          </a:pPr>
          <a:r>
            <a:rPr lang="en-US" sz="1800" b="1" kern="1200" dirty="0">
              <a:latin typeface="Palatino Linotype" panose="02040502050505030304" pitchFamily="18" charset="0"/>
            </a:rPr>
            <a:t>Want to Keep Learning?</a:t>
          </a:r>
          <a:br>
            <a:rPr lang="en-US" sz="1800" b="1" kern="1200" dirty="0">
              <a:latin typeface="Palatino Linotype" panose="02040502050505030304" pitchFamily="18" charset="0"/>
            </a:rPr>
          </a:br>
          <a:br>
            <a:rPr lang="en-US" sz="1800" b="1" kern="1200" dirty="0">
              <a:latin typeface="Palatino Linotype" panose="02040502050505030304" pitchFamily="18" charset="0"/>
            </a:rPr>
          </a:br>
          <a:r>
            <a:rPr lang="en-US" sz="1800" b="1" kern="1200" dirty="0">
              <a:latin typeface="Palatino Linotype" panose="02040502050505030304" pitchFamily="18" charset="0"/>
              <a:hlinkClick xmlns:r="http://schemas.openxmlformats.org/officeDocument/2006/relationships" r:id="rId2"/>
            </a:rPr>
            <a:t>Download PACE and Housing </a:t>
          </a:r>
          <a:r>
            <a:rPr lang="en-US" sz="1800" b="1" kern="1200" dirty="0">
              <a:latin typeface="Palatino Linotype" panose="02040502050505030304" pitchFamily="18" charset="0"/>
            </a:rPr>
            <a:t>Report Today!</a:t>
          </a:r>
          <a:endParaRPr lang="en-US" sz="1800" kern="1200" dirty="0">
            <a:latin typeface="Palatino Linotype" panose="02040502050505030304" pitchFamily="18" charset="0"/>
          </a:endParaRPr>
        </a:p>
      </dsp:txBody>
      <dsp:txXfrm>
        <a:off x="1846950" y="721158"/>
        <a:ext cx="4253811" cy="1599091"/>
      </dsp:txXfrm>
    </dsp:sp>
    <dsp:sp modelId="{0FEB8DD4-BD05-47D5-8431-A074128F1DCC}">
      <dsp:nvSpPr>
        <dsp:cNvPr id="0" name=""/>
        <dsp:cNvSpPr/>
      </dsp:nvSpPr>
      <dsp:spPr>
        <a:xfrm>
          <a:off x="0" y="2696507"/>
          <a:ext cx="6100762" cy="15990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7FC0D3-95F1-4BDD-9EE4-8DF6DD8F350A}">
      <dsp:nvSpPr>
        <dsp:cNvPr id="0" name=""/>
        <dsp:cNvSpPr/>
      </dsp:nvSpPr>
      <dsp:spPr>
        <a:xfrm>
          <a:off x="483725" y="3056303"/>
          <a:ext cx="879500" cy="879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5CBA7-E561-4E70-A4A0-BD57B90EDDE1}">
      <dsp:nvSpPr>
        <dsp:cNvPr id="0" name=""/>
        <dsp:cNvSpPr/>
      </dsp:nvSpPr>
      <dsp:spPr>
        <a:xfrm>
          <a:off x="1846950" y="2696507"/>
          <a:ext cx="4253811" cy="1599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237" tIns="169237" rIns="169237" bIns="169237" numCol="1" spcCol="1270" anchor="ctr" anchorCtr="0">
          <a:noAutofit/>
        </a:bodyPr>
        <a:lstStyle/>
        <a:p>
          <a:pPr marL="0" lvl="0" indent="0" algn="l" defTabSz="800100">
            <a:lnSpc>
              <a:spcPct val="100000"/>
            </a:lnSpc>
            <a:spcBef>
              <a:spcPct val="0"/>
            </a:spcBef>
            <a:spcAft>
              <a:spcPct val="35000"/>
            </a:spcAft>
            <a:buNone/>
          </a:pPr>
          <a:r>
            <a:rPr lang="en-US" sz="1800" b="1" kern="1200" dirty="0">
              <a:latin typeface="Palatino Linotype" panose="02040502050505030304" pitchFamily="18" charset="0"/>
            </a:rPr>
            <a:t>Visit our </a:t>
          </a:r>
          <a:r>
            <a:rPr lang="en-US" sz="1800" b="1" kern="1200" dirty="0">
              <a:latin typeface="Palatino Linotype" panose="02040502050505030304" pitchFamily="18" charset="0"/>
              <a:hlinkClick xmlns:r="http://schemas.openxmlformats.org/officeDocument/2006/relationships" r:id="rId4"/>
            </a:rPr>
            <a:t>Website</a:t>
          </a:r>
          <a:r>
            <a:rPr lang="en-US" sz="1800" b="1" kern="1200" dirty="0">
              <a:latin typeface="Palatino Linotype" panose="02040502050505030304" pitchFamily="18" charset="0"/>
            </a:rPr>
            <a:t> to sign up for trainings, read our blogs, join our advocacy! </a:t>
          </a:r>
          <a:endParaRPr lang="en-US" sz="1800" kern="1200" dirty="0">
            <a:latin typeface="Palatino Linotype" panose="02040502050505030304" pitchFamily="18" charset="0"/>
          </a:endParaRPr>
        </a:p>
      </dsp:txBody>
      <dsp:txXfrm>
        <a:off x="1846950" y="2696507"/>
        <a:ext cx="4253811" cy="159909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0E58B44B-5B71-474C-BE58-3A634A58F2B5}" type="datetimeFigureOut">
              <a:rPr lang="en-US" smtClean="0"/>
              <a:t>5/26/2026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18502E2E-EE4B-F548-A513-870020350516}" type="slidenum">
              <a:rPr lang="en-US" smtClean="0"/>
              <a:t>‹#›</a:t>
            </a:fld>
            <a:endParaRPr lang="en-US" dirty="0"/>
          </a:p>
        </p:txBody>
      </p:sp>
    </p:spTree>
    <p:extLst>
      <p:ext uri="{BB962C8B-B14F-4D97-AF65-F5344CB8AC3E}">
        <p14:creationId xmlns:p14="http://schemas.microsoft.com/office/powerpoint/2010/main" val="3177501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5/2025</a:t>
            </a:r>
          </a:p>
        </p:txBody>
      </p:sp>
      <p:sp>
        <p:nvSpPr>
          <p:cNvPr id="4" name="Slide Number Placeholder 3"/>
          <p:cNvSpPr>
            <a:spLocks noGrp="1"/>
          </p:cNvSpPr>
          <p:nvPr>
            <p:ph type="sldNum" sz="quarter" idx="5"/>
          </p:nvPr>
        </p:nvSpPr>
        <p:spPr/>
        <p:txBody>
          <a:bodyPr/>
          <a:lstStyle/>
          <a:p>
            <a:fld id="{18502E2E-EE4B-F548-A513-870020350516}" type="slidenum">
              <a:rPr lang="en-US" smtClean="0"/>
              <a:t>1</a:t>
            </a:fld>
            <a:endParaRPr lang="en-US" dirty="0"/>
          </a:p>
        </p:txBody>
      </p:sp>
    </p:spTree>
    <p:extLst>
      <p:ext uri="{BB962C8B-B14F-4D97-AF65-F5344CB8AC3E}">
        <p14:creationId xmlns:p14="http://schemas.microsoft.com/office/powerpoint/2010/main" val="2977117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24E1F4-4FEF-4A75-9A5A-52FED9225D7C}" type="slidenum">
              <a:rPr lang="en-US" smtClean="0"/>
              <a:t>2</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2314684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defTabSz="521208">
              <a:lnSpc>
                <a:spcPct val="110000"/>
              </a:lnSpc>
            </a:pPr>
            <a:r>
              <a:rPr lang="en-US" sz="2000" kern="1200" dirty="0">
                <a:solidFill>
                  <a:srgbClr val="056FBE"/>
                </a:solidFill>
                <a:latin typeface="Palatino Linotype" panose="02040502050505030304" pitchFamily="18" charset="0"/>
                <a:cs typeface="Arial" panose="020B0604020202020204" pitchFamily="34" charset="0"/>
              </a:rPr>
              <a:t>PACE is both a </a:t>
            </a:r>
            <a:r>
              <a:rPr lang="en-US" sz="2000" b="1" kern="1200" dirty="0">
                <a:solidFill>
                  <a:srgbClr val="056FBE"/>
                </a:solidFill>
                <a:latin typeface="Palatino Linotype" panose="02040502050505030304" pitchFamily="18" charset="0"/>
                <a:cs typeface="Arial" panose="020B0604020202020204" pitchFamily="34" charset="0"/>
              </a:rPr>
              <a:t>health provider </a:t>
            </a:r>
            <a:r>
              <a:rPr lang="en-US" sz="2000" b="1" u="sng" kern="1200" dirty="0">
                <a:solidFill>
                  <a:srgbClr val="056FBE"/>
                </a:solidFill>
                <a:latin typeface="Palatino Linotype" panose="02040502050505030304" pitchFamily="18" charset="0"/>
                <a:cs typeface="Arial" panose="020B0604020202020204" pitchFamily="34" charset="0"/>
              </a:rPr>
              <a:t>and</a:t>
            </a:r>
            <a:r>
              <a:rPr lang="en-US" sz="2000" kern="1200" dirty="0">
                <a:solidFill>
                  <a:srgbClr val="056FBE"/>
                </a:solidFill>
                <a:latin typeface="Palatino Linotype" panose="02040502050505030304" pitchFamily="18" charset="0"/>
                <a:cs typeface="Arial" panose="020B0604020202020204" pitchFamily="34" charset="0"/>
              </a:rPr>
              <a:t> </a:t>
            </a:r>
            <a:r>
              <a:rPr lang="en-US" sz="2000" b="1" kern="1200" dirty="0">
                <a:solidFill>
                  <a:srgbClr val="056FBE"/>
                </a:solidFill>
                <a:latin typeface="Palatino Linotype" panose="02040502050505030304" pitchFamily="18" charset="0"/>
                <a:cs typeface="Arial" panose="020B0604020202020204" pitchFamily="34" charset="0"/>
              </a:rPr>
              <a:t>a health plan</a:t>
            </a:r>
            <a:endParaRPr lang="en-US" sz="2000" kern="1200" dirty="0">
              <a:solidFill>
                <a:srgbClr val="056FBE"/>
              </a:solidFill>
              <a:latin typeface="Palatino Linotype" panose="02040502050505030304" pitchFamily="18" charset="0"/>
              <a:cs typeface="Arial" panose="020B0604020202020204" pitchFamily="34" charset="0"/>
            </a:endParaRPr>
          </a:p>
          <a:p>
            <a:pPr marL="546354" lvl="1" indent="-285750" defTabSz="521208">
              <a:lnSpc>
                <a:spcPct val="110000"/>
              </a:lnSpc>
              <a:buFont typeface="Arial" panose="020B0604020202020204" pitchFamily="34" charset="0"/>
              <a:buChar char="•"/>
            </a:pPr>
            <a:r>
              <a:rPr lang="en-US" sz="2000" kern="1200" dirty="0">
                <a:solidFill>
                  <a:srgbClr val="056FBE"/>
                </a:solidFill>
                <a:latin typeface="Palatino Linotype" panose="02040502050505030304" pitchFamily="18" charset="0"/>
                <a:cs typeface="Arial" panose="020B0604020202020204" pitchFamily="34" charset="0"/>
              </a:rPr>
              <a:t>Full financial risk</a:t>
            </a:r>
          </a:p>
          <a:p>
            <a:pPr marL="546354" lvl="1" indent="-285750" defTabSz="521208">
              <a:lnSpc>
                <a:spcPct val="110000"/>
              </a:lnSpc>
              <a:buFont typeface="Arial" panose="020B0604020202020204" pitchFamily="34" charset="0"/>
              <a:buChar char="•"/>
            </a:pPr>
            <a:r>
              <a:rPr lang="en-US" sz="2000" kern="1200" dirty="0">
                <a:solidFill>
                  <a:srgbClr val="056FBE"/>
                </a:solidFill>
                <a:latin typeface="Palatino Linotype" panose="02040502050505030304" pitchFamily="18" charset="0"/>
                <a:cs typeface="Arial" panose="020B0604020202020204" pitchFamily="34" charset="0"/>
              </a:rPr>
              <a:t>Comprehensive services</a:t>
            </a:r>
          </a:p>
          <a:p>
            <a:pPr marL="546354" lvl="1" indent="-285750" defTabSz="521208">
              <a:lnSpc>
                <a:spcPct val="110000"/>
              </a:lnSpc>
              <a:buFont typeface="Arial" panose="020B0604020202020204" pitchFamily="34" charset="0"/>
              <a:buChar char="•"/>
            </a:pPr>
            <a:r>
              <a:rPr lang="en-US" sz="2000" kern="1200" dirty="0">
                <a:solidFill>
                  <a:srgbClr val="056FBE"/>
                </a:solidFill>
                <a:latin typeface="Palatino Linotype" panose="02040502050505030304" pitchFamily="18" charset="0"/>
                <a:cs typeface="Arial" panose="020B0604020202020204" pitchFamily="34" charset="0"/>
              </a:rPr>
              <a:t>Directly employed interdisciplinary team </a:t>
            </a:r>
            <a:br>
              <a:rPr lang="en-US" sz="2000" kern="1200" dirty="0">
                <a:solidFill>
                  <a:srgbClr val="056FBE"/>
                </a:solidFill>
                <a:latin typeface="Palatino Linotype" panose="02040502050505030304" pitchFamily="18" charset="0"/>
                <a:cs typeface="Arial" panose="020B0604020202020204" pitchFamily="34" charset="0"/>
              </a:rPr>
            </a:br>
            <a:r>
              <a:rPr lang="en-US" sz="2000" kern="1200" dirty="0">
                <a:solidFill>
                  <a:srgbClr val="056FBE"/>
                </a:solidFill>
                <a:latin typeface="Palatino Linotype" panose="02040502050505030304" pitchFamily="18" charset="0"/>
                <a:cs typeface="Arial" panose="020B0604020202020204" pitchFamily="34" charset="0"/>
              </a:rPr>
              <a:t>that manages each participant’s care</a:t>
            </a:r>
          </a:p>
          <a:p>
            <a:endParaRPr lang="en-US" dirty="0"/>
          </a:p>
        </p:txBody>
      </p:sp>
      <p:sp>
        <p:nvSpPr>
          <p:cNvPr id="4" name="Slide Number Placeholder 3"/>
          <p:cNvSpPr>
            <a:spLocks noGrp="1"/>
          </p:cNvSpPr>
          <p:nvPr>
            <p:ph type="sldNum" sz="quarter" idx="10"/>
          </p:nvPr>
        </p:nvSpPr>
        <p:spPr/>
        <p:txBody>
          <a:bodyPr/>
          <a:lstStyle/>
          <a:p>
            <a:fld id="{3024E1F4-4FEF-4A75-9A5A-52FED9225D7C}" type="slidenum">
              <a:rPr lang="en-US" smtClean="0"/>
              <a:t>3</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1273611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24E1F4-4FEF-4A75-9A5A-52FED9225D7C}" type="slidenum">
              <a:rPr lang="en-US" smtClean="0"/>
              <a:t>4</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1246024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9605D-56A6-D2A7-7599-432ECA9B1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8402CD-54BE-EB0C-9A77-34516B682FE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C426A15-F2C7-1B52-9625-5ECBCA9A621A}"/>
              </a:ext>
            </a:extLst>
          </p:cNvPr>
          <p:cNvSpPr>
            <a:spLocks noGrp="1"/>
          </p:cNvSpPr>
          <p:nvPr>
            <p:ph type="body" idx="1"/>
          </p:nvPr>
        </p:nvSpPr>
        <p:spPr/>
        <p:txBody>
          <a:bodyPr/>
          <a:lstStyle/>
          <a:p>
            <a:r>
              <a:rPr lang="en-US" sz="1200" dirty="0">
                <a:latin typeface="Palatino Linotype"/>
              </a:rPr>
              <a:t>The PACE IDT takes care of:</a:t>
            </a:r>
          </a:p>
          <a:p>
            <a:pPr marL="342900" indent="-342900">
              <a:buFont typeface="Wingdings" pitchFamily="2" charset="2"/>
              <a:buChar char="v"/>
            </a:pPr>
            <a:r>
              <a:rPr lang="en-US" sz="1200" dirty="0">
                <a:latin typeface="Palatino Linotype"/>
              </a:rPr>
              <a:t>Scheduling transportation to medical appointments </a:t>
            </a:r>
            <a:endParaRPr lang="en-US" sz="1200" dirty="0">
              <a:latin typeface="Palatino Linotype" panose="02040502050505030304" pitchFamily="18" charset="0"/>
            </a:endParaRPr>
          </a:p>
          <a:p>
            <a:pPr marL="342900" indent="-342900">
              <a:buFont typeface="Wingdings" pitchFamily="2" charset="2"/>
              <a:buChar char="v"/>
            </a:pPr>
            <a:r>
              <a:rPr lang="en-US" sz="1200" dirty="0">
                <a:latin typeface="Palatino Linotype"/>
              </a:rPr>
              <a:t>Day programs at the PACE Center or elsewhere</a:t>
            </a:r>
          </a:p>
          <a:p>
            <a:pPr marL="342900" indent="-342900">
              <a:buFont typeface="Wingdings" pitchFamily="2" charset="2"/>
              <a:buChar char="v"/>
            </a:pPr>
            <a:r>
              <a:rPr lang="en-US" sz="1200" dirty="0">
                <a:latin typeface="Palatino Linotype"/>
              </a:rPr>
              <a:t>Deliveries of medications and meals to the homes</a:t>
            </a:r>
          </a:p>
          <a:p>
            <a:pPr marL="342900" indent="-342900">
              <a:buFont typeface="Wingdings" pitchFamily="2" charset="2"/>
              <a:buChar char="v"/>
            </a:pPr>
            <a:r>
              <a:rPr lang="en-US" sz="1200" dirty="0">
                <a:latin typeface="Palatino Linotype"/>
              </a:rPr>
              <a:t>Social services that make sure the home environment is safe and appropriate</a:t>
            </a:r>
          </a:p>
          <a:p>
            <a:endParaRPr lang="en-US" dirty="0"/>
          </a:p>
        </p:txBody>
      </p:sp>
      <p:sp>
        <p:nvSpPr>
          <p:cNvPr id="4" name="Slide Number Placeholder 3">
            <a:extLst>
              <a:ext uri="{FF2B5EF4-FFF2-40B4-BE49-F238E27FC236}">
                <a16:creationId xmlns:a16="http://schemas.microsoft.com/office/drawing/2014/main" id="{99220ECE-FB61-B3F5-CD98-26DA45F574A2}"/>
              </a:ext>
            </a:extLst>
          </p:cNvPr>
          <p:cNvSpPr>
            <a:spLocks noGrp="1"/>
          </p:cNvSpPr>
          <p:nvPr>
            <p:ph type="sldNum" sz="quarter" idx="10"/>
          </p:nvPr>
        </p:nvSpPr>
        <p:spPr/>
        <p:txBody>
          <a:bodyPr/>
          <a:lstStyle/>
          <a:p>
            <a:fld id="{3024E1F4-4FEF-4A75-9A5A-52FED9225D7C}" type="slidenum">
              <a:rPr lang="en-US" smtClean="0"/>
              <a:t>5</a:t>
            </a:fld>
            <a:endParaRPr lang="en-US" dirty="0"/>
          </a:p>
        </p:txBody>
      </p:sp>
      <p:sp>
        <p:nvSpPr>
          <p:cNvPr id="5" name="Footer Placeholder 4">
            <a:extLst>
              <a:ext uri="{FF2B5EF4-FFF2-40B4-BE49-F238E27FC236}">
                <a16:creationId xmlns:a16="http://schemas.microsoft.com/office/drawing/2014/main" id="{E79B7977-8E86-2CBD-4CC1-B34A536F1BA0}"/>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154563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Note that PACE programs often contract with outside providers for these services – like most plans, they have networks</a:t>
            </a:r>
          </a:p>
        </p:txBody>
      </p:sp>
      <p:sp>
        <p:nvSpPr>
          <p:cNvPr id="4" name="Slide Number Placeholder 3"/>
          <p:cNvSpPr>
            <a:spLocks noGrp="1"/>
          </p:cNvSpPr>
          <p:nvPr>
            <p:ph type="sldNum" sz="quarter" idx="10"/>
          </p:nvPr>
        </p:nvSpPr>
        <p:spPr/>
        <p:txBody>
          <a:bodyPr/>
          <a:lstStyle/>
          <a:p>
            <a:fld id="{3024E1F4-4FEF-4A75-9A5A-52FED9225D7C}" type="slidenum">
              <a:rPr lang="en-US" smtClean="0"/>
              <a:t>6</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527262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Cover service requests</a:t>
            </a:r>
          </a:p>
        </p:txBody>
      </p:sp>
      <p:sp>
        <p:nvSpPr>
          <p:cNvPr id="4" name="Slide Number Placeholder 3"/>
          <p:cNvSpPr>
            <a:spLocks noGrp="1"/>
          </p:cNvSpPr>
          <p:nvPr>
            <p:ph type="sldNum" sz="quarter" idx="10"/>
          </p:nvPr>
        </p:nvSpPr>
        <p:spPr/>
        <p:txBody>
          <a:bodyPr/>
          <a:lstStyle/>
          <a:p>
            <a:fld id="{3024E1F4-4FEF-4A75-9A5A-52FED9225D7C}" type="slidenum">
              <a:rPr lang="en-US" smtClean="0"/>
              <a:t>7</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257351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24E1F4-4FEF-4A75-9A5A-52FED9225D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HOLD FOR CART REPORTER </a:t>
            </a:r>
          </a:p>
        </p:txBody>
      </p:sp>
    </p:spTree>
    <p:extLst>
      <p:ext uri="{BB962C8B-B14F-4D97-AF65-F5344CB8AC3E}">
        <p14:creationId xmlns:p14="http://schemas.microsoft.com/office/powerpoint/2010/main" val="2977314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Zip code finder</a:t>
            </a:r>
          </a:p>
        </p:txBody>
      </p:sp>
      <p:sp>
        <p:nvSpPr>
          <p:cNvPr id="4" name="Slide Number Placeholder 3"/>
          <p:cNvSpPr>
            <a:spLocks noGrp="1"/>
          </p:cNvSpPr>
          <p:nvPr>
            <p:ph type="sldNum" sz="quarter" idx="10"/>
          </p:nvPr>
        </p:nvSpPr>
        <p:spPr/>
        <p:txBody>
          <a:bodyPr/>
          <a:lstStyle/>
          <a:p>
            <a:fld id="{3024E1F4-4FEF-4A75-9A5A-52FED9225D7C}" type="slidenum">
              <a:rPr lang="en-US" smtClean="0"/>
              <a:t>9</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4120892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24E1F4-4FEF-4A75-9A5A-52FED9225D7C}" type="slidenum">
              <a:rPr lang="en-US" smtClean="0"/>
              <a:t>10</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1766455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5F21C-4893-601C-41B2-F65D14BC5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F6AB5-54AB-C69E-B6B8-5F0D8AFF6BF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D7E77AE-3EAB-1659-96BF-7B1348CD4D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A3B746-2B5C-0628-318D-0ED08E4EE6D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24E1F4-4FEF-4A75-9A5A-52FED9225D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6A2DA53-93AF-8643-3638-4B5E43846889}"/>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HOLD FOR CART REPORTER </a:t>
            </a:r>
          </a:p>
        </p:txBody>
      </p:sp>
    </p:spTree>
    <p:extLst>
      <p:ext uri="{BB962C8B-B14F-4D97-AF65-F5344CB8AC3E}">
        <p14:creationId xmlns:p14="http://schemas.microsoft.com/office/powerpoint/2010/main" val="29835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24E1F4-4FEF-4A75-9A5A-52FED9225D7C}" type="slidenum">
              <a:rPr lang="en-US" smtClean="0"/>
              <a:t>12</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3294035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8FAC9-38C9-1629-4F25-4880673D62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81CCF-EE87-EBC0-F836-079206445CA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68632E3-9DD5-6BC9-5A60-F7DF694F6F33}"/>
              </a:ext>
            </a:extLst>
          </p:cNvPr>
          <p:cNvSpPr>
            <a:spLocks noGrp="1"/>
          </p:cNvSpPr>
          <p:nvPr>
            <p:ph type="body" idx="1"/>
          </p:nvPr>
        </p:nvSpPr>
        <p:spPr/>
        <p:txBody>
          <a:bodyPr/>
          <a:lstStyle/>
          <a:p>
            <a:r>
              <a:rPr lang="en-US" dirty="0"/>
              <a:t>Discuss policy changes – Spousal Asset, Lookback, Medicaid only</a:t>
            </a:r>
          </a:p>
        </p:txBody>
      </p:sp>
      <p:sp>
        <p:nvSpPr>
          <p:cNvPr id="4" name="Slide Number Placeholder 3">
            <a:extLst>
              <a:ext uri="{FF2B5EF4-FFF2-40B4-BE49-F238E27FC236}">
                <a16:creationId xmlns:a16="http://schemas.microsoft.com/office/drawing/2014/main" id="{D1243387-7DD3-5DFF-C83F-E90472463CCD}"/>
              </a:ext>
            </a:extLst>
          </p:cNvPr>
          <p:cNvSpPr>
            <a:spLocks noGrp="1"/>
          </p:cNvSpPr>
          <p:nvPr>
            <p:ph type="sldNum" sz="quarter" idx="10"/>
          </p:nvPr>
        </p:nvSpPr>
        <p:spPr/>
        <p:txBody>
          <a:bodyPr/>
          <a:lstStyle/>
          <a:p>
            <a:fld id="{3024E1F4-4FEF-4A75-9A5A-52FED9225D7C}" type="slidenum">
              <a:rPr lang="en-US" smtClean="0"/>
              <a:t>13</a:t>
            </a:fld>
            <a:endParaRPr lang="en-US" dirty="0"/>
          </a:p>
        </p:txBody>
      </p:sp>
      <p:sp>
        <p:nvSpPr>
          <p:cNvPr id="5" name="Footer Placeholder 4">
            <a:extLst>
              <a:ext uri="{FF2B5EF4-FFF2-40B4-BE49-F238E27FC236}">
                <a16:creationId xmlns:a16="http://schemas.microsoft.com/office/drawing/2014/main" id="{8966CFAE-17AB-4220-C7BA-6B14723ACEED}"/>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4222997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24E1F4-4FEF-4A75-9A5A-52FED9225D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HOLD FOR CART REPORTER </a:t>
            </a:r>
          </a:p>
        </p:txBody>
      </p:sp>
    </p:spTree>
    <p:extLst>
      <p:ext uri="{BB962C8B-B14F-4D97-AF65-F5344CB8AC3E}">
        <p14:creationId xmlns:p14="http://schemas.microsoft.com/office/powerpoint/2010/main" val="3541663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24E1F4-4FEF-4A75-9A5A-52FED9225D7C}" type="slidenum">
              <a:rPr lang="en-US" smtClean="0"/>
              <a:t>15</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2821520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EEFBA-1DD2-6D25-EACE-2263D61DD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416FA-A183-C8E6-6A49-93E9DAEC22D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FA354D5-646B-C4E4-4551-CA09FFD371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FA4256-0723-368A-5636-460BEFEC19B0}"/>
              </a:ext>
            </a:extLst>
          </p:cNvPr>
          <p:cNvSpPr>
            <a:spLocks noGrp="1"/>
          </p:cNvSpPr>
          <p:nvPr>
            <p:ph type="sldNum" sz="quarter" idx="10"/>
          </p:nvPr>
        </p:nvSpPr>
        <p:spPr/>
        <p:txBody>
          <a:bodyPr/>
          <a:lstStyle/>
          <a:p>
            <a:fld id="{3024E1F4-4FEF-4A75-9A5A-52FED9225D7C}" type="slidenum">
              <a:rPr lang="en-US" smtClean="0"/>
              <a:t>16</a:t>
            </a:fld>
            <a:endParaRPr lang="en-US" dirty="0"/>
          </a:p>
        </p:txBody>
      </p:sp>
      <p:sp>
        <p:nvSpPr>
          <p:cNvPr id="5" name="Footer Placeholder 4">
            <a:extLst>
              <a:ext uri="{FF2B5EF4-FFF2-40B4-BE49-F238E27FC236}">
                <a16:creationId xmlns:a16="http://schemas.microsoft.com/office/drawing/2014/main" id="{7A584345-6742-718B-5D11-ED74C54357FE}"/>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479451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24E1F4-4FEF-4A75-9A5A-52FED9225D7C}" type="slidenum">
              <a:rPr lang="en-US" smtClean="0"/>
              <a:t>17</a:t>
            </a:fld>
            <a:endParaRPr lang="en-US" dirty="0"/>
          </a:p>
        </p:txBody>
      </p:sp>
      <p:sp>
        <p:nvSpPr>
          <p:cNvPr id="5" name="Footer Placeholder 4">
            <a:extLst>
              <a:ext uri="{FF2B5EF4-FFF2-40B4-BE49-F238E27FC236}">
                <a16:creationId xmlns:a16="http://schemas.microsoft.com/office/drawing/2014/main" id="{E4E42E89-4786-4419-B9D0-A871DB7CA908}"/>
              </a:ext>
            </a:extLst>
          </p:cNvPr>
          <p:cNvSpPr>
            <a:spLocks noGrp="1"/>
          </p:cNvSpPr>
          <p:nvPr>
            <p:ph type="ftr" sz="quarter" idx="4"/>
          </p:nvPr>
        </p:nvSpPr>
        <p:spPr/>
        <p:txBody>
          <a:bodyPr/>
          <a:lstStyle/>
          <a:p>
            <a:r>
              <a:rPr lang="en-US" dirty="0"/>
              <a:t>HOLD FOR CART REPORTER </a:t>
            </a:r>
          </a:p>
        </p:txBody>
      </p:sp>
    </p:spTree>
    <p:extLst>
      <p:ext uri="{BB962C8B-B14F-4D97-AF65-F5344CB8AC3E}">
        <p14:creationId xmlns:p14="http://schemas.microsoft.com/office/powerpoint/2010/main" val="1452559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78BBE-8F18-51F6-E4AD-912680622E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7D75E5-76EC-BF33-13D8-276926B830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8861B4-78D9-6DF1-1A9B-67B9C208A524}"/>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5" name="Footer Placeholder 4">
            <a:extLst>
              <a:ext uri="{FF2B5EF4-FFF2-40B4-BE49-F238E27FC236}">
                <a16:creationId xmlns:a16="http://schemas.microsoft.com/office/drawing/2014/main" id="{912A2AA9-9656-A5E5-D550-A62C174D30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048E4C-8682-9C79-D8CA-FE69C8800F11}"/>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922772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4264-7444-0079-9824-66AF92D914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9F4029-60EE-FB39-83C4-1CF29AF782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CAFF5F-BE9B-0D6D-5913-DAF5A376607C}"/>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5" name="Footer Placeholder 4">
            <a:extLst>
              <a:ext uri="{FF2B5EF4-FFF2-40B4-BE49-F238E27FC236}">
                <a16:creationId xmlns:a16="http://schemas.microsoft.com/office/drawing/2014/main" id="{6CFF6831-6FA4-359C-3598-37F6B06EA4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E1F6689-378A-1EB1-6A6F-2D170058FA2C}"/>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3948351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A436F-4C46-EEAC-EFDD-2A4D5D9ADD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6BE540-198A-74AB-FC4C-555A32E841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0F3F9B-F265-3CC9-2BC9-1EE39F9E645B}"/>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5" name="Footer Placeholder 4">
            <a:extLst>
              <a:ext uri="{FF2B5EF4-FFF2-40B4-BE49-F238E27FC236}">
                <a16:creationId xmlns:a16="http://schemas.microsoft.com/office/drawing/2014/main" id="{D2280FAD-1683-46B5-2F5F-CCFE2D0650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B8E293-9ABA-1805-F8A3-BEDCC35F9BE1}"/>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1395858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D6737-B396-1982-2066-F27FD75E48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8FE118-AC15-4E76-E90F-FFF40EDCBF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7CDAB9-C204-E137-3F09-4F6C85AA5E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32EAE9-38C9-6208-2F5B-0C9EFA0CE125}"/>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6" name="Footer Placeholder 5">
            <a:extLst>
              <a:ext uri="{FF2B5EF4-FFF2-40B4-BE49-F238E27FC236}">
                <a16:creationId xmlns:a16="http://schemas.microsoft.com/office/drawing/2014/main" id="{8DDC025D-76AE-BB8C-EEB9-1F78EBC925E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95CD36-3888-B0BC-AED5-BC9FD5257827}"/>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1345432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DC2C7-8FC6-F337-5FD6-888033BC3B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22BA18-2FD7-9699-8A73-15F69D8165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A87E9D-512E-FBD7-BAEE-187061A69B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C99569-5C72-4174-F727-D690752C36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F24F72-1726-1CE2-DE9F-39F82DD49C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6F196E-0B69-EB56-2BDB-44FEFC9D41CF}"/>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8" name="Footer Placeholder 7">
            <a:extLst>
              <a:ext uri="{FF2B5EF4-FFF2-40B4-BE49-F238E27FC236}">
                <a16:creationId xmlns:a16="http://schemas.microsoft.com/office/drawing/2014/main" id="{BCE4C465-4AF5-F73A-CAE6-7C5AE05126B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457525A-78EB-73D8-B38B-E78E2A7A9FA9}"/>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374167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FF4E-58CB-2196-FE5D-2F4BA652F4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865D6F-EF8C-41F7-1260-7872F4B8B815}"/>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4" name="Footer Placeholder 3">
            <a:extLst>
              <a:ext uri="{FF2B5EF4-FFF2-40B4-BE49-F238E27FC236}">
                <a16:creationId xmlns:a16="http://schemas.microsoft.com/office/drawing/2014/main" id="{8F1F518F-882D-5638-AD46-F342D2B9CC2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979B903-C64F-47B3-50FB-6EE5C4F60CC4}"/>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1849875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39C05A-3732-3318-11B3-42929A377332}"/>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3" name="Footer Placeholder 2">
            <a:extLst>
              <a:ext uri="{FF2B5EF4-FFF2-40B4-BE49-F238E27FC236}">
                <a16:creationId xmlns:a16="http://schemas.microsoft.com/office/drawing/2014/main" id="{485AA2A4-8C8E-A503-1BE8-3381CFD6A8D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D8D7A12-C10A-160C-C999-1B048B04DF43}"/>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3567829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417A2-58B5-1C1F-940A-83D68EA939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DDC882-D426-CEAC-636F-F216D1341B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681313-65F2-5CA4-0EF4-F6F452AB3E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15E24B-E79D-7550-77A4-08CF09B0E208}"/>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6" name="Footer Placeholder 5">
            <a:extLst>
              <a:ext uri="{FF2B5EF4-FFF2-40B4-BE49-F238E27FC236}">
                <a16:creationId xmlns:a16="http://schemas.microsoft.com/office/drawing/2014/main" id="{52CE3C44-B3B2-4F98-5CC8-9557E270B8F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3E08FDC-A33D-5CE7-BFCD-0E6DF4481C5F}"/>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2460282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8790B-97C6-7AC5-C145-99A860A5FC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B46303-6707-9223-D58F-8997D19941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881DE76-14B4-093B-EADC-34B73BE48C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A58FE-1C7B-3BBD-3570-30C77A0AF108}"/>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6" name="Footer Placeholder 5">
            <a:extLst>
              <a:ext uri="{FF2B5EF4-FFF2-40B4-BE49-F238E27FC236}">
                <a16:creationId xmlns:a16="http://schemas.microsoft.com/office/drawing/2014/main" id="{D31BD9DE-F59B-E06E-C01D-7677B35E10C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C65600F-2E48-333C-B2B0-F0D6ADCB3D81}"/>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2791779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81A2A-AD84-D826-4695-BB0196B3A6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96242A-5078-B983-171D-911E6EE7BB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FA8C45-2070-7DDD-50A9-0E1ED61430C6}"/>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5" name="Footer Placeholder 4">
            <a:extLst>
              <a:ext uri="{FF2B5EF4-FFF2-40B4-BE49-F238E27FC236}">
                <a16:creationId xmlns:a16="http://schemas.microsoft.com/office/drawing/2014/main" id="{F1D3F026-0A42-8548-E2CA-C692A4C630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CB77CE-746C-3DD6-EE36-04C093565E2D}"/>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2495875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E6F583-E7E6-DEAB-F173-90A626F68B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F5DB1D-89DF-FE28-0E24-88BDA541BE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CB7BF0-63FB-7522-3505-F9563BC2EC85}"/>
              </a:ext>
            </a:extLst>
          </p:cNvPr>
          <p:cNvSpPr>
            <a:spLocks noGrp="1"/>
          </p:cNvSpPr>
          <p:nvPr>
            <p:ph type="dt" sz="half" idx="10"/>
          </p:nvPr>
        </p:nvSpPr>
        <p:spPr/>
        <p:txBody>
          <a:bodyPr/>
          <a:lstStyle/>
          <a:p>
            <a:fld id="{FE6ABA77-4A24-9645-AA2D-6D0C5A403F9D}" type="datetimeFigureOut">
              <a:rPr lang="en-US" smtClean="0"/>
              <a:t>5/26/2026</a:t>
            </a:fld>
            <a:endParaRPr lang="en-US" dirty="0"/>
          </a:p>
        </p:txBody>
      </p:sp>
      <p:sp>
        <p:nvSpPr>
          <p:cNvPr id="5" name="Footer Placeholder 4">
            <a:extLst>
              <a:ext uri="{FF2B5EF4-FFF2-40B4-BE49-F238E27FC236}">
                <a16:creationId xmlns:a16="http://schemas.microsoft.com/office/drawing/2014/main" id="{A5E843D8-01AA-F2C0-2CE7-CCE28C4945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B292080-E377-AAF4-DE49-3D8EC3D119F4}"/>
              </a:ext>
            </a:extLst>
          </p:cNvPr>
          <p:cNvSpPr>
            <a:spLocks noGrp="1"/>
          </p:cNvSpPr>
          <p:nvPr>
            <p:ph type="sldNum" sz="quarter" idx="12"/>
          </p:nvPr>
        </p:nvSpPr>
        <p:spPr/>
        <p:txBody>
          <a:bodyPr/>
          <a:lstStyle/>
          <a:p>
            <a:fld id="{8BBE5CE7-5FD9-164C-BD6E-2DAFB2B15BB1}" type="slidenum">
              <a:rPr lang="en-US" smtClean="0"/>
              <a:t>‹#›</a:t>
            </a:fld>
            <a:endParaRPr lang="en-US" dirty="0"/>
          </a:p>
        </p:txBody>
      </p:sp>
    </p:spTree>
    <p:extLst>
      <p:ext uri="{BB962C8B-B14F-4D97-AF65-F5344CB8AC3E}">
        <p14:creationId xmlns:p14="http://schemas.microsoft.com/office/powerpoint/2010/main" val="1841673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5C73C-D6E7-B30D-6FB7-6CC12E18DE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51055D-DF89-33EC-E423-C9717B311E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7D6835-83DB-18AD-C13B-7213019A0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6ABA77-4A24-9645-AA2D-6D0C5A403F9D}" type="datetimeFigureOut">
              <a:rPr lang="en-US" smtClean="0"/>
              <a:t>5/26/2026</a:t>
            </a:fld>
            <a:endParaRPr lang="en-US" dirty="0"/>
          </a:p>
        </p:txBody>
      </p:sp>
      <p:sp>
        <p:nvSpPr>
          <p:cNvPr id="5" name="Footer Placeholder 4">
            <a:extLst>
              <a:ext uri="{FF2B5EF4-FFF2-40B4-BE49-F238E27FC236}">
                <a16:creationId xmlns:a16="http://schemas.microsoft.com/office/drawing/2014/main" id="{7B155542-3ED1-4EF1-060C-DC81C07773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0DE48D5-9E79-4028-E8E7-D9E2DE7BDD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BE5CE7-5FD9-164C-BD6E-2DAFB2B15BB1}" type="slidenum">
              <a:rPr lang="en-US" smtClean="0"/>
              <a:t>‹#›</a:t>
            </a:fld>
            <a:endParaRPr lang="en-US" dirty="0"/>
          </a:p>
        </p:txBody>
      </p:sp>
    </p:spTree>
    <p:extLst>
      <p:ext uri="{BB962C8B-B14F-4D97-AF65-F5344CB8AC3E}">
        <p14:creationId xmlns:p14="http://schemas.microsoft.com/office/powerpoint/2010/main" val="1029152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ideo" Target="https://player.vimeo.com/video/742357971?h=03298bd60c&amp;app_id=122963" TargetMode="Externa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masspace.net/find-pace/"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chrome-extension://efaidnbmnnnibpcajpcglclefindmkaj/https:/www.npaonline.org/docs/default-source/uploadedfiles/pdfs/infographic-pdf/npa_infographic_mar2025.pdf?sfvrsn=b0b74d02_1"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hyperlink" Target="https://masspace.net/wp-content/uploads/2026/03/Community-Care-Bill-fact-sheet-25-26-2-1.pdf"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8.png"/><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hyperlink" Target="https://vimeo.com/masspace" TargetMode="External"/><Relationship Id="rId3" Type="http://schemas.openxmlformats.org/officeDocument/2006/relationships/hyperlink" Target="mailto:jmaynard@masspace.net" TargetMode="External"/><Relationship Id="rId7" Type="http://schemas.openxmlformats.org/officeDocument/2006/relationships/hyperlink" Target="https://www.twitter.com/MassPACEAssn/"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https://www.facebook.com/MassachusettsPACE/" TargetMode="External"/><Relationship Id="rId5" Type="http://schemas.openxmlformats.org/officeDocument/2006/relationships/hyperlink" Target="https://www.linkedin.com/company/masspace/about/" TargetMode="External"/><Relationship Id="rId4" Type="http://schemas.openxmlformats.org/officeDocument/2006/relationships/hyperlink" Target="mailto:arogers@masspace.net" TargetMode="External"/><Relationship Id="rId9"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 name="Rectangle 10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Freeform: Shape 11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713222" y="1146955"/>
            <a:ext cx="2880828" cy="5313112"/>
          </a:xfrm>
        </p:spPr>
        <p:txBody>
          <a:bodyPr anchor="t">
            <a:normAutofit/>
          </a:bodyPr>
          <a:lstStyle/>
          <a:p>
            <a:br>
              <a:rPr lang="en-US" sz="4400" dirty="0">
                <a:solidFill>
                  <a:srgbClr val="FFFFFF"/>
                </a:solidFill>
                <a:cs typeface="Arial" panose="020B0604020202020204" pitchFamily="34" charset="0"/>
              </a:rPr>
            </a:br>
            <a:r>
              <a:rPr lang="en-US" sz="4400" dirty="0">
                <a:solidFill>
                  <a:srgbClr val="FFFFFF"/>
                </a:solidFill>
                <a:cs typeface="Arial" panose="020B0604020202020204" pitchFamily="34" charset="0"/>
              </a:rPr>
              <a:t>An Overview of PACE</a:t>
            </a:r>
            <a:br>
              <a:rPr lang="en-US" sz="4000" dirty="0">
                <a:solidFill>
                  <a:srgbClr val="FFFFFF"/>
                </a:solidFill>
                <a:cs typeface="Arial" panose="020B0604020202020204" pitchFamily="34" charset="0"/>
              </a:rPr>
            </a:br>
            <a:br>
              <a:rPr lang="en-US" sz="4000" dirty="0">
                <a:solidFill>
                  <a:srgbClr val="FFFFFF"/>
                </a:solidFill>
                <a:cs typeface="Arial" panose="020B0604020202020204" pitchFamily="34" charset="0"/>
              </a:rPr>
            </a:br>
            <a:r>
              <a:rPr lang="en-US" sz="2200" i="1" dirty="0">
                <a:solidFill>
                  <a:srgbClr val="FFFFFF"/>
                </a:solidFill>
                <a:cs typeface="Arial" panose="020B0604020202020204" pitchFamily="34" charset="0"/>
              </a:rPr>
              <a:t>Dignity Alliance      Study Session</a:t>
            </a:r>
            <a:br>
              <a:rPr lang="en-US" sz="2200" i="1" dirty="0">
                <a:solidFill>
                  <a:srgbClr val="FFFFFF"/>
                </a:solidFill>
                <a:cs typeface="Arial" panose="020B0604020202020204" pitchFamily="34" charset="0"/>
              </a:rPr>
            </a:br>
            <a:br>
              <a:rPr lang="en-US" sz="2200" i="1" dirty="0">
                <a:solidFill>
                  <a:srgbClr val="FFFFFF"/>
                </a:solidFill>
                <a:cs typeface="Arial" panose="020B0604020202020204" pitchFamily="34" charset="0"/>
              </a:rPr>
            </a:br>
            <a:r>
              <a:rPr lang="en-US" sz="2200" i="1" dirty="0">
                <a:solidFill>
                  <a:srgbClr val="FFFFFF"/>
                </a:solidFill>
                <a:cs typeface="Arial" panose="020B0604020202020204" pitchFamily="34" charset="0"/>
              </a:rPr>
              <a:t>5/26/2026</a:t>
            </a:r>
          </a:p>
        </p:txBody>
      </p:sp>
      <p:pic>
        <p:nvPicPr>
          <p:cNvPr id="6" name="Picture 5">
            <a:extLst>
              <a:ext uri="{FF2B5EF4-FFF2-40B4-BE49-F238E27FC236}">
                <a16:creationId xmlns:a16="http://schemas.microsoft.com/office/drawing/2014/main" id="{87ADEAE0-73D3-B1C0-2AA3-773F4DB4C92D}"/>
              </a:ext>
            </a:extLst>
          </p:cNvPr>
          <p:cNvPicPr>
            <a:picLocks noChangeAspect="1"/>
          </p:cNvPicPr>
          <p:nvPr/>
        </p:nvPicPr>
        <p:blipFill>
          <a:blip r:embed="rId3"/>
          <a:stretch>
            <a:fillRect/>
          </a:stretch>
        </p:blipFill>
        <p:spPr>
          <a:xfrm>
            <a:off x="4492903" y="1405460"/>
            <a:ext cx="7225748" cy="3685130"/>
          </a:xfrm>
          <a:prstGeom prst="rect">
            <a:avLst/>
          </a:prstGeom>
        </p:spPr>
      </p:pic>
    </p:spTree>
    <p:extLst>
      <p:ext uri="{BB962C8B-B14F-4D97-AF65-F5344CB8AC3E}">
        <p14:creationId xmlns:p14="http://schemas.microsoft.com/office/powerpoint/2010/main" val="391834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0" y="6116071"/>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7" name="Title 1">
            <a:extLst>
              <a:ext uri="{FF2B5EF4-FFF2-40B4-BE49-F238E27FC236}">
                <a16:creationId xmlns:a16="http://schemas.microsoft.com/office/drawing/2014/main" id="{6397E492-4E87-8189-D906-115C12CF76A7}"/>
              </a:ext>
            </a:extLst>
          </p:cNvPr>
          <p:cNvSpPr txBox="1">
            <a:spLocks/>
          </p:cNvSpPr>
          <p:nvPr/>
        </p:nvSpPr>
        <p:spPr>
          <a:xfrm>
            <a:off x="338136" y="-108276"/>
            <a:ext cx="4783697" cy="194281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4400" b="1" dirty="0">
              <a:solidFill>
                <a:schemeClr val="accent5">
                  <a:lumMod val="75000"/>
                </a:schemeClr>
              </a:solidFill>
              <a:latin typeface="Palatino Linotype" panose="02040502050505030304" pitchFamily="18" charset="0"/>
            </a:endParaRPr>
          </a:p>
        </p:txBody>
      </p:sp>
      <p:graphicFrame>
        <p:nvGraphicFramePr>
          <p:cNvPr id="18" name="Content Placeholder 2">
            <a:extLst>
              <a:ext uri="{FF2B5EF4-FFF2-40B4-BE49-F238E27FC236}">
                <a16:creationId xmlns:a16="http://schemas.microsoft.com/office/drawing/2014/main" id="{13D5BC2C-763E-8223-8B0D-6B74EBBBE7FF}"/>
              </a:ext>
            </a:extLst>
          </p:cNvPr>
          <p:cNvGraphicFramePr/>
          <p:nvPr>
            <p:extLst>
              <p:ext uri="{D42A27DB-BD31-4B8C-83A1-F6EECF244321}">
                <p14:modId xmlns:p14="http://schemas.microsoft.com/office/powerpoint/2010/main" val="4037694875"/>
              </p:ext>
            </p:extLst>
          </p:nvPr>
        </p:nvGraphicFramePr>
        <p:xfrm>
          <a:off x="554188" y="1919211"/>
          <a:ext cx="10380511" cy="3914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20B149CE-CBFF-E308-57B0-90DC4870D3CD}"/>
              </a:ext>
            </a:extLst>
          </p:cNvPr>
          <p:cNvSpPr txBox="1"/>
          <p:nvPr/>
        </p:nvSpPr>
        <p:spPr>
          <a:xfrm>
            <a:off x="1206500" y="406400"/>
            <a:ext cx="8604250" cy="1323439"/>
          </a:xfrm>
          <a:prstGeom prst="rect">
            <a:avLst/>
          </a:prstGeom>
          <a:noFill/>
        </p:spPr>
        <p:txBody>
          <a:bodyPr wrap="square" rtlCol="0">
            <a:spAutoFit/>
          </a:bodyPr>
          <a:lstStyle/>
          <a:p>
            <a:pPr algn="ctr"/>
            <a:r>
              <a:rPr lang="en-US" sz="8000" b="1" dirty="0">
                <a:solidFill>
                  <a:srgbClr val="E6A209"/>
                </a:solidFill>
                <a:latin typeface="Palatino Linotype" panose="02040502050505030304" pitchFamily="18" charset="0"/>
              </a:rPr>
              <a:t>Defining PACE</a:t>
            </a:r>
          </a:p>
        </p:txBody>
      </p:sp>
    </p:spTree>
    <p:extLst>
      <p:ext uri="{BB962C8B-B14F-4D97-AF65-F5344CB8AC3E}">
        <p14:creationId xmlns:p14="http://schemas.microsoft.com/office/powerpoint/2010/main" val="187017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aphicFrame>
        <p:nvGraphicFramePr>
          <p:cNvPr id="5" name="Content Placeholder 2">
            <a:extLst>
              <a:ext uri="{FF2B5EF4-FFF2-40B4-BE49-F238E27FC236}">
                <a16:creationId xmlns:a16="http://schemas.microsoft.com/office/drawing/2014/main" id="{2DD5BD04-46D6-E0E3-86B5-A84887BDAD02}"/>
              </a:ext>
            </a:extLst>
          </p:cNvPr>
          <p:cNvGraphicFramePr>
            <a:graphicFrameLocks/>
          </p:cNvGraphicFramePr>
          <p:nvPr>
            <p:extLst>
              <p:ext uri="{D42A27DB-BD31-4B8C-83A1-F6EECF244321}">
                <p14:modId xmlns:p14="http://schemas.microsoft.com/office/powerpoint/2010/main" val="883963825"/>
              </p:ext>
            </p:extLst>
          </p:nvPr>
        </p:nvGraphicFramePr>
        <p:xfrm>
          <a:off x="1786467" y="2162416"/>
          <a:ext cx="8221133" cy="36718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FC33CB7E-D251-8F10-7D9F-4514272EFD17}"/>
              </a:ext>
            </a:extLst>
          </p:cNvPr>
          <p:cNvSpPr txBox="1">
            <a:spLocks/>
          </p:cNvSpPr>
          <p:nvPr/>
        </p:nvSpPr>
        <p:spPr>
          <a:xfrm>
            <a:off x="1786467" y="521788"/>
            <a:ext cx="8221133" cy="949589"/>
          </a:xfrm>
          <a:prstGeom prst="rect">
            <a:avLst/>
          </a:prstGeom>
        </p:spPr>
        <p:txBody>
          <a:bodyPr vert="horz" lIns="91440" tIns="45720" rIns="91440" bIns="45720" rtlCol="0" anchor="ctr">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8000" b="1" dirty="0">
                <a:solidFill>
                  <a:srgbClr val="E6A209"/>
                </a:solidFill>
                <a:latin typeface="Palatino Linotype" panose="02040502050505030304" pitchFamily="18" charset="0"/>
                <a:cs typeface="Arial" panose="020B0604020202020204" pitchFamily="34" charset="0"/>
              </a:rPr>
              <a:t>What Is PACE?</a:t>
            </a:r>
            <a:r>
              <a:rPr lang="en-US" sz="8000" dirty="0">
                <a:solidFill>
                  <a:srgbClr val="E6A209"/>
                </a:solidFill>
                <a:latin typeface="+mn-lt"/>
                <a:cs typeface="Arial" panose="020B0604020202020204" pitchFamily="34" charset="0"/>
              </a:rPr>
              <a:t> </a:t>
            </a:r>
          </a:p>
        </p:txBody>
      </p:sp>
      <p:sp>
        <p:nvSpPr>
          <p:cNvPr id="7" name="TextBox 6">
            <a:extLst>
              <a:ext uri="{FF2B5EF4-FFF2-40B4-BE49-F238E27FC236}">
                <a16:creationId xmlns:a16="http://schemas.microsoft.com/office/drawing/2014/main" id="{1395D369-314A-A556-FF4E-A9B32CD228C5}"/>
              </a:ext>
            </a:extLst>
          </p:cNvPr>
          <p:cNvSpPr txBox="1"/>
          <p:nvPr/>
        </p:nvSpPr>
        <p:spPr>
          <a:xfrm>
            <a:off x="2349499" y="1462237"/>
            <a:ext cx="7095067" cy="461665"/>
          </a:xfrm>
          <a:prstGeom prst="rect">
            <a:avLst/>
          </a:prstGeom>
          <a:noFill/>
        </p:spPr>
        <p:txBody>
          <a:bodyPr wrap="square" rtlCol="0">
            <a:spAutoFit/>
          </a:bodyPr>
          <a:lstStyle/>
          <a:p>
            <a:pPr algn="ctr" defTabSz="493776">
              <a:spcAft>
                <a:spcPts val="600"/>
              </a:spcAft>
            </a:pPr>
            <a:r>
              <a:rPr lang="en-US" sz="2400" b="1" i="1" kern="1200" dirty="0">
                <a:solidFill>
                  <a:srgbClr val="056FBE"/>
                </a:solidFill>
                <a:latin typeface="Palatino Linotype" panose="02040502050505030304" pitchFamily="18" charset="0"/>
                <a:cs typeface="Arial" panose="020B0604020202020204" pitchFamily="34" charset="0"/>
              </a:rPr>
              <a:t>P</a:t>
            </a:r>
            <a:r>
              <a:rPr lang="en-US" sz="2400" i="1" kern="1200" dirty="0">
                <a:solidFill>
                  <a:schemeClr val="tx1"/>
                </a:solidFill>
                <a:latin typeface="Palatino Linotype" panose="02040502050505030304" pitchFamily="18" charset="0"/>
                <a:cs typeface="Arial" panose="020B0604020202020204" pitchFamily="34" charset="0"/>
              </a:rPr>
              <a:t>rogram of </a:t>
            </a:r>
            <a:r>
              <a:rPr lang="en-US" sz="2400" b="1" i="1" kern="1200" dirty="0">
                <a:solidFill>
                  <a:srgbClr val="056FBE"/>
                </a:solidFill>
                <a:latin typeface="Palatino Linotype" panose="02040502050505030304" pitchFamily="18" charset="0"/>
                <a:cs typeface="Arial" panose="020B0604020202020204" pitchFamily="34" charset="0"/>
              </a:rPr>
              <a:t>A</a:t>
            </a:r>
            <a:r>
              <a:rPr lang="en-US" sz="2400" i="1" kern="1200" dirty="0">
                <a:solidFill>
                  <a:schemeClr val="tx1"/>
                </a:solidFill>
                <a:latin typeface="Palatino Linotype" panose="02040502050505030304" pitchFamily="18" charset="0"/>
                <a:cs typeface="Arial" panose="020B0604020202020204" pitchFamily="34" charset="0"/>
              </a:rPr>
              <a:t>ll-Inclusive </a:t>
            </a:r>
            <a:r>
              <a:rPr lang="en-US" sz="2400" b="1" i="1" kern="1200" dirty="0">
                <a:solidFill>
                  <a:srgbClr val="056FBE"/>
                </a:solidFill>
                <a:latin typeface="Palatino Linotype" panose="02040502050505030304" pitchFamily="18" charset="0"/>
                <a:cs typeface="Arial" panose="020B0604020202020204" pitchFamily="34" charset="0"/>
              </a:rPr>
              <a:t>C</a:t>
            </a:r>
            <a:r>
              <a:rPr lang="en-US" sz="2400" i="1" kern="1200" dirty="0">
                <a:solidFill>
                  <a:schemeClr val="tx1"/>
                </a:solidFill>
                <a:latin typeface="Palatino Linotype" panose="02040502050505030304" pitchFamily="18" charset="0"/>
                <a:cs typeface="Arial" panose="020B0604020202020204" pitchFamily="34" charset="0"/>
              </a:rPr>
              <a:t>are for the </a:t>
            </a:r>
            <a:r>
              <a:rPr lang="en-US" sz="2400" b="1" i="1" kern="1200" dirty="0">
                <a:solidFill>
                  <a:srgbClr val="056FBE"/>
                </a:solidFill>
                <a:latin typeface="Palatino Linotype" panose="02040502050505030304" pitchFamily="18" charset="0"/>
                <a:cs typeface="Arial" panose="020B0604020202020204" pitchFamily="34" charset="0"/>
              </a:rPr>
              <a:t>E</a:t>
            </a:r>
            <a:r>
              <a:rPr lang="en-US" sz="2400" i="1" kern="1200" dirty="0">
                <a:solidFill>
                  <a:schemeClr val="tx1"/>
                </a:solidFill>
                <a:latin typeface="Palatino Linotype" panose="02040502050505030304" pitchFamily="18" charset="0"/>
                <a:cs typeface="Arial" panose="020B0604020202020204" pitchFamily="34" charset="0"/>
              </a:rPr>
              <a:t>lderly</a:t>
            </a:r>
            <a:endParaRPr lang="en-US" sz="2400" i="1" dirty="0">
              <a:latin typeface="Palatino Linotype" panose="02040502050505030304" pitchFamily="18" charset="0"/>
              <a:cs typeface="Arial" panose="020B0604020202020204" pitchFamily="34" charset="0"/>
            </a:endParaRPr>
          </a:p>
        </p:txBody>
      </p:sp>
    </p:spTree>
    <p:extLst>
      <p:ext uri="{BB962C8B-B14F-4D97-AF65-F5344CB8AC3E}">
        <p14:creationId xmlns:p14="http://schemas.microsoft.com/office/powerpoint/2010/main" val="694514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6" name="TextBox 5">
            <a:extLst>
              <a:ext uri="{FF2B5EF4-FFF2-40B4-BE49-F238E27FC236}">
                <a16:creationId xmlns:a16="http://schemas.microsoft.com/office/drawing/2014/main" id="{5BFC06FD-9AAD-4D26-6C71-CABD2708195B}"/>
              </a:ext>
            </a:extLst>
          </p:cNvPr>
          <p:cNvSpPr txBox="1"/>
          <p:nvPr/>
        </p:nvSpPr>
        <p:spPr>
          <a:xfrm>
            <a:off x="544156" y="1997839"/>
            <a:ext cx="7422273" cy="2862322"/>
          </a:xfrm>
          <a:prstGeom prst="rect">
            <a:avLst/>
          </a:prstGeom>
          <a:noFill/>
        </p:spPr>
        <p:txBody>
          <a:bodyPr wrap="square">
            <a:spAutoFit/>
          </a:bodyPr>
          <a:lstStyle/>
          <a:p>
            <a:pPr marL="0" indent="0">
              <a:buNone/>
            </a:pPr>
            <a:r>
              <a:rPr lang="en-US" sz="2000" dirty="0">
                <a:solidFill>
                  <a:srgbClr val="056FBE"/>
                </a:solidFill>
                <a:effectLst/>
                <a:latin typeface="Palatino Linotype" panose="02040502050505030304" pitchFamily="18" charset="0"/>
                <a:cs typeface="Arial" panose="020B0604020202020204" pitchFamily="34" charset="0"/>
              </a:rPr>
              <a:t>The PACE Model of Care is centered on the belief that the well-being of older adults with chronic care needs and their families should be served in the community whenever possible.</a:t>
            </a:r>
          </a:p>
          <a:p>
            <a:pPr marL="0" indent="0">
              <a:buNone/>
            </a:pPr>
            <a:r>
              <a:rPr lang="en-US" sz="2000" b="1" dirty="0">
                <a:solidFill>
                  <a:srgbClr val="056FBE"/>
                </a:solidFill>
                <a:latin typeface="Palatino Linotype" panose="02040502050505030304" pitchFamily="18" charset="0"/>
                <a:cs typeface="Arial" panose="020B0604020202020204" pitchFamily="34" charset="0"/>
              </a:rPr>
              <a:t>Honoring the wants and needs of older adults and their families:</a:t>
            </a:r>
          </a:p>
          <a:p>
            <a:pPr marL="800100" lvl="1" indent="-342900">
              <a:buClr>
                <a:srgbClr val="E6A209"/>
              </a:buClr>
              <a:buFont typeface="Arial" panose="020B0604020202020204" pitchFamily="34" charset="0"/>
              <a:buChar char="•"/>
            </a:pPr>
            <a:r>
              <a:rPr lang="en-US" sz="2000" dirty="0">
                <a:solidFill>
                  <a:srgbClr val="056FBE"/>
                </a:solidFill>
                <a:latin typeface="Palatino Linotype" panose="02040502050505030304" pitchFamily="18" charset="0"/>
                <a:cs typeface="Arial" panose="020B0604020202020204" pitchFamily="34" charset="0"/>
              </a:rPr>
              <a:t>To be cared for in familiar surroundings</a:t>
            </a:r>
          </a:p>
          <a:p>
            <a:pPr marL="800100" lvl="1" indent="-342900">
              <a:buClr>
                <a:srgbClr val="E6A209"/>
              </a:buClr>
              <a:buFont typeface="Arial" panose="020B0604020202020204" pitchFamily="34" charset="0"/>
              <a:buChar char="•"/>
            </a:pPr>
            <a:r>
              <a:rPr lang="en-US" sz="2000" dirty="0">
                <a:solidFill>
                  <a:srgbClr val="056FBE"/>
                </a:solidFill>
                <a:latin typeface="Palatino Linotype" panose="02040502050505030304" pitchFamily="18" charset="0"/>
                <a:cs typeface="Arial" panose="020B0604020202020204" pitchFamily="34" charset="0"/>
              </a:rPr>
              <a:t>To maintain the autonomy of their care</a:t>
            </a:r>
          </a:p>
          <a:p>
            <a:pPr marL="800100" lvl="1" indent="-342900">
              <a:buClr>
                <a:srgbClr val="E6A209"/>
              </a:buClr>
              <a:buFont typeface="Arial" panose="020B0604020202020204" pitchFamily="34" charset="0"/>
              <a:buChar char="•"/>
            </a:pPr>
            <a:r>
              <a:rPr lang="en-US" sz="2000" dirty="0">
                <a:solidFill>
                  <a:srgbClr val="056FBE"/>
                </a:solidFill>
                <a:latin typeface="Palatino Linotype" panose="02040502050505030304" pitchFamily="18" charset="0"/>
                <a:cs typeface="Arial" panose="020B0604020202020204" pitchFamily="34" charset="0"/>
              </a:rPr>
              <a:t>To maintain a maximum level of physical, social, and cognitive function</a:t>
            </a:r>
          </a:p>
        </p:txBody>
      </p:sp>
      <p:sp>
        <p:nvSpPr>
          <p:cNvPr id="9" name="TextBox 8">
            <a:extLst>
              <a:ext uri="{FF2B5EF4-FFF2-40B4-BE49-F238E27FC236}">
                <a16:creationId xmlns:a16="http://schemas.microsoft.com/office/drawing/2014/main" id="{CC4B857C-29DB-155E-E1FE-A3D5EF98EA6B}"/>
              </a:ext>
            </a:extLst>
          </p:cNvPr>
          <p:cNvSpPr txBox="1"/>
          <p:nvPr/>
        </p:nvSpPr>
        <p:spPr>
          <a:xfrm>
            <a:off x="1978207" y="615818"/>
            <a:ext cx="6096000" cy="707886"/>
          </a:xfrm>
          <a:prstGeom prst="rect">
            <a:avLst/>
          </a:prstGeom>
          <a:noFill/>
        </p:spPr>
        <p:txBody>
          <a:bodyPr wrap="square">
            <a:spAutoFit/>
          </a:bodyPr>
          <a:lstStyle/>
          <a:p>
            <a:r>
              <a:rPr lang="en-US" sz="4000" b="1" dirty="0">
                <a:solidFill>
                  <a:srgbClr val="E6A209"/>
                </a:solidFill>
                <a:latin typeface="Palatino Linotype" panose="02040502050505030304" pitchFamily="18" charset="0"/>
                <a:cs typeface="Arial" panose="020B0604020202020204" pitchFamily="34" charset="0"/>
              </a:rPr>
              <a:t>PACE Model Philosophy</a:t>
            </a:r>
            <a:endParaRPr lang="en-US" sz="4000" b="1" dirty="0">
              <a:solidFill>
                <a:srgbClr val="E6A209"/>
              </a:solidFill>
              <a:latin typeface="Palatino Linotype" panose="02040502050505030304" pitchFamily="18" charset="0"/>
            </a:endParaRPr>
          </a:p>
        </p:txBody>
      </p:sp>
      <p:pic>
        <p:nvPicPr>
          <p:cNvPr id="13" name="Picture 12" descr="Two people holding each other's hands">
            <a:extLst>
              <a:ext uri="{FF2B5EF4-FFF2-40B4-BE49-F238E27FC236}">
                <a16:creationId xmlns:a16="http://schemas.microsoft.com/office/drawing/2014/main" id="{C53328A7-0352-501B-9F33-95970E228573}"/>
              </a:ext>
            </a:extLst>
          </p:cNvPr>
          <p:cNvPicPr>
            <a:picLocks noChangeAspect="1"/>
          </p:cNvPicPr>
          <p:nvPr/>
        </p:nvPicPr>
        <p:blipFill rotWithShape="1">
          <a:blip r:embed="rId3"/>
          <a:srcRect l="24281" r="30387" b="-1"/>
          <a:stretch/>
        </p:blipFill>
        <p:spPr>
          <a:xfrm>
            <a:off x="8447701" y="1231832"/>
            <a:ext cx="3622548" cy="5334241"/>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1905627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73025-2B23-953D-FE10-2503DC82601D}"/>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C9BD7409-7CB5-D61A-D684-4719F3DC12DE}"/>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a:extLst>
              <a:ext uri="{FF2B5EF4-FFF2-40B4-BE49-F238E27FC236}">
                <a16:creationId xmlns:a16="http://schemas.microsoft.com/office/drawing/2014/main" id="{4909C2CB-3D1C-72A0-71F2-3E198EEC7B65}"/>
              </a:ext>
            </a:extLst>
          </p:cNvPr>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6213460E-30E2-083C-CDE2-DFD4E56AE16C}"/>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E504E485-4DF8-3861-DC79-92F126896C8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6AAA8E00-739B-B34C-3707-16D73BA690EF}"/>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E7A081C1-9559-646A-79A0-03B61F03DEF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69B2B7F0-C3B9-09E7-3289-60E297906113}"/>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ABE5A7E8-7D87-B391-1D0B-A9DB40123DA7}"/>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5" name="Title 1">
            <a:extLst>
              <a:ext uri="{FF2B5EF4-FFF2-40B4-BE49-F238E27FC236}">
                <a16:creationId xmlns:a16="http://schemas.microsoft.com/office/drawing/2014/main" id="{FFD1F09B-D3E7-6293-BE6D-A3933A93ABA6}"/>
              </a:ext>
            </a:extLst>
          </p:cNvPr>
          <p:cNvSpPr txBox="1">
            <a:spLocks/>
          </p:cNvSpPr>
          <p:nvPr/>
        </p:nvSpPr>
        <p:spPr>
          <a:xfrm>
            <a:off x="-1" y="320951"/>
            <a:ext cx="11018520" cy="99572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rgbClr val="E6A209"/>
                </a:solidFill>
                <a:latin typeface="Palatino Linotype" panose="02040502050505030304" pitchFamily="18" charset="0"/>
              </a:rPr>
              <a:t>PACE Model of Care</a:t>
            </a:r>
          </a:p>
        </p:txBody>
      </p:sp>
      <p:pic>
        <p:nvPicPr>
          <p:cNvPr id="7" name="Content Placeholder 7" descr="Circle&#10;&#10;Description automatically generated">
            <a:extLst>
              <a:ext uri="{FF2B5EF4-FFF2-40B4-BE49-F238E27FC236}">
                <a16:creationId xmlns:a16="http://schemas.microsoft.com/office/drawing/2014/main" id="{B6DA3416-2F0F-C47C-13F1-88FD83204946}"/>
              </a:ext>
            </a:extLst>
          </p:cNvPr>
          <p:cNvPicPr>
            <a:picLocks noChangeAspect="1"/>
          </p:cNvPicPr>
          <p:nvPr/>
        </p:nvPicPr>
        <p:blipFill rotWithShape="1">
          <a:blip r:embed="rId3"/>
          <a:srcRect l="4403" r="116" b="3"/>
          <a:stretch/>
        </p:blipFill>
        <p:spPr>
          <a:xfrm>
            <a:off x="7645399" y="1493686"/>
            <a:ext cx="4090454" cy="4251794"/>
          </a:xfrm>
          <a:prstGeom prst="rect">
            <a:avLst/>
          </a:prstGeom>
          <a:noFill/>
        </p:spPr>
      </p:pic>
      <p:sp>
        <p:nvSpPr>
          <p:cNvPr id="9" name="TextBox 8">
            <a:extLst>
              <a:ext uri="{FF2B5EF4-FFF2-40B4-BE49-F238E27FC236}">
                <a16:creationId xmlns:a16="http://schemas.microsoft.com/office/drawing/2014/main" id="{BF771876-DF41-DC38-A389-E930914F4FA4}"/>
              </a:ext>
            </a:extLst>
          </p:cNvPr>
          <p:cNvSpPr txBox="1"/>
          <p:nvPr/>
        </p:nvSpPr>
        <p:spPr>
          <a:xfrm>
            <a:off x="799309" y="1696315"/>
            <a:ext cx="6617491" cy="4801314"/>
          </a:xfrm>
          <a:prstGeom prst="rect">
            <a:avLst/>
          </a:prstGeom>
          <a:noFill/>
        </p:spPr>
        <p:txBody>
          <a:bodyPr wrap="square" rtlCol="0">
            <a:spAutoFit/>
          </a:bodyPr>
          <a:lstStyle/>
          <a:p>
            <a:pPr marL="285750" indent="-285750">
              <a:buFont typeface="Courier New" panose="02070309020205020404" pitchFamily="49" charset="0"/>
              <a:buChar char="o"/>
            </a:pPr>
            <a:r>
              <a:rPr lang="en-US" dirty="0">
                <a:solidFill>
                  <a:srgbClr val="056FBE"/>
                </a:solidFill>
                <a:latin typeface="Palatino Linotype" panose="02040502050505030304" pitchFamily="18" charset="0"/>
                <a:cs typeface="Arial" panose="020B0604020202020204" pitchFamily="34" charset="0"/>
              </a:rPr>
              <a:t>PACE participants are served by an 11-member interdisciplinary team (IDT)</a:t>
            </a:r>
            <a:r>
              <a:rPr lang="en-US" dirty="0">
                <a:solidFill>
                  <a:srgbClr val="056FBE"/>
                </a:solidFill>
                <a:latin typeface="+mn-lt"/>
                <a:cs typeface="Arial" panose="020B0604020202020204" pitchFamily="34" charset="0"/>
              </a:rPr>
              <a:t>.</a:t>
            </a:r>
          </a:p>
          <a:p>
            <a:pPr marL="285750" indent="-285750">
              <a:buFont typeface="Courier New" panose="02070309020205020404" pitchFamily="49" charset="0"/>
              <a:buChar char="o"/>
            </a:pPr>
            <a:endParaRPr lang="en-US" dirty="0">
              <a:solidFill>
                <a:srgbClr val="056FBE"/>
              </a:solidFill>
              <a:cs typeface="Arial" panose="020B0604020202020204" pitchFamily="34" charset="0"/>
            </a:endParaRPr>
          </a:p>
          <a:p>
            <a:pPr marL="285750" indent="-285750">
              <a:buFont typeface="Courier New" panose="02070309020205020404" pitchFamily="49" charset="0"/>
              <a:buChar char="o"/>
            </a:pPr>
            <a:r>
              <a:rPr lang="en-US" dirty="0">
                <a:solidFill>
                  <a:srgbClr val="056FBE"/>
                </a:solidFill>
                <a:latin typeface="Palatino Linotype" panose="02040502050505030304" pitchFamily="18" charset="0"/>
                <a:cs typeface="Arial" panose="020B0604020202020204" pitchFamily="34" charset="0"/>
              </a:rPr>
              <a:t>PACE participants receive services at the PACE center and their homes.</a:t>
            </a:r>
          </a:p>
          <a:p>
            <a:pPr marL="285750" indent="-285750">
              <a:buFont typeface="Courier New" panose="02070309020205020404" pitchFamily="49" charset="0"/>
              <a:buChar char="o"/>
            </a:pPr>
            <a:endParaRPr lang="en-US" dirty="0">
              <a:solidFill>
                <a:srgbClr val="056FBE"/>
              </a:solidFill>
              <a:latin typeface="Palatino Linotype" panose="02040502050505030304" pitchFamily="18" charset="0"/>
              <a:cs typeface="Arial" panose="020B0604020202020204" pitchFamily="34" charset="0"/>
            </a:endParaRPr>
          </a:p>
          <a:p>
            <a:pPr marL="285750" indent="-285750">
              <a:buFont typeface="Courier New" panose="02070309020205020404" pitchFamily="49" charset="0"/>
              <a:buChar char="o"/>
            </a:pPr>
            <a:r>
              <a:rPr lang="en-US" dirty="0">
                <a:solidFill>
                  <a:srgbClr val="056FBE"/>
                </a:solidFill>
                <a:latin typeface="Palatino Linotype" panose="02040502050505030304" pitchFamily="18" charset="0"/>
                <a:cs typeface="Arial" panose="020B0604020202020204" pitchFamily="34" charset="0"/>
              </a:rPr>
              <a:t>PACE is a Part D provider and provides full prescription drug coverage, including </a:t>
            </a:r>
            <a:r>
              <a:rPr lang="en-US" b="1" dirty="0">
                <a:solidFill>
                  <a:srgbClr val="056FBE"/>
                </a:solidFill>
                <a:latin typeface="Palatino Linotype" panose="02040502050505030304" pitchFamily="18" charset="0"/>
                <a:cs typeface="Arial" panose="020B0604020202020204" pitchFamily="34" charset="0"/>
              </a:rPr>
              <a:t>all</a:t>
            </a:r>
            <a:r>
              <a:rPr lang="en-US" dirty="0">
                <a:solidFill>
                  <a:srgbClr val="056FBE"/>
                </a:solidFill>
                <a:latin typeface="Palatino Linotype" panose="02040502050505030304" pitchFamily="18" charset="0"/>
                <a:cs typeface="Arial" panose="020B0604020202020204" pitchFamily="34" charset="0"/>
              </a:rPr>
              <a:t> Medicare, Medicaid, and medically necessary services, with </a:t>
            </a:r>
            <a:r>
              <a:rPr lang="en-US" b="1" dirty="0">
                <a:solidFill>
                  <a:srgbClr val="056FBE"/>
                </a:solidFill>
                <a:latin typeface="Palatino Linotype" panose="02040502050505030304" pitchFamily="18" charset="0"/>
                <a:cs typeface="Arial" panose="020B0604020202020204" pitchFamily="34" charset="0"/>
              </a:rPr>
              <a:t>no benefit limitations, copays, or deductibles</a:t>
            </a:r>
          </a:p>
          <a:p>
            <a:pPr marL="285750" indent="-285750">
              <a:buFont typeface="Courier New" panose="02070309020205020404" pitchFamily="49" charset="0"/>
              <a:buChar char="o"/>
            </a:pPr>
            <a:endParaRPr lang="en-US" b="1" dirty="0">
              <a:solidFill>
                <a:srgbClr val="056FBE"/>
              </a:solidFill>
              <a:latin typeface="Palatino Linotype" panose="02040502050505030304" pitchFamily="18" charset="0"/>
              <a:cs typeface="Arial" panose="020B0604020202020204" pitchFamily="34" charset="0"/>
            </a:endParaRPr>
          </a:p>
          <a:p>
            <a:pPr marL="285750" indent="-285750">
              <a:buFont typeface="Courier New" panose="02070309020205020404" pitchFamily="49" charset="0"/>
              <a:buChar char="o"/>
            </a:pPr>
            <a:r>
              <a:rPr lang="en-US" dirty="0">
                <a:solidFill>
                  <a:srgbClr val="056FBE"/>
                </a:solidFill>
                <a:latin typeface="Palatino Linotype" panose="02040502050505030304" pitchFamily="18" charset="0"/>
                <a:cs typeface="Arial" panose="020B0604020202020204" pitchFamily="34" charset="0"/>
              </a:rPr>
              <a:t>PACE programs receive </a:t>
            </a:r>
            <a:r>
              <a:rPr lang="en-US" b="1" dirty="0">
                <a:solidFill>
                  <a:srgbClr val="056FBE"/>
                </a:solidFill>
                <a:latin typeface="Palatino Linotype" panose="02040502050505030304" pitchFamily="18" charset="0"/>
                <a:cs typeface="Arial" panose="020B0604020202020204" pitchFamily="34" charset="0"/>
              </a:rPr>
              <a:t>capitated payments </a:t>
            </a:r>
            <a:r>
              <a:rPr lang="en-US" dirty="0">
                <a:solidFill>
                  <a:srgbClr val="056FBE"/>
                </a:solidFill>
                <a:latin typeface="Palatino Linotype" panose="02040502050505030304" pitchFamily="18" charset="0"/>
                <a:cs typeface="Arial" panose="020B0604020202020204" pitchFamily="34" charset="0"/>
              </a:rPr>
              <a:t>per participant and are at </a:t>
            </a:r>
            <a:r>
              <a:rPr lang="en-US" b="1" dirty="0">
                <a:solidFill>
                  <a:srgbClr val="056FBE"/>
                </a:solidFill>
                <a:latin typeface="Palatino Linotype" panose="02040502050505030304" pitchFamily="18" charset="0"/>
                <a:cs typeface="Arial" panose="020B0604020202020204" pitchFamily="34" charset="0"/>
              </a:rPr>
              <a:t>full risk for the services provided; </a:t>
            </a:r>
            <a:r>
              <a:rPr lang="en-US" dirty="0">
                <a:solidFill>
                  <a:srgbClr val="056FBE"/>
                </a:solidFill>
                <a:latin typeface="Palatino Linotype" panose="02040502050505030304" pitchFamily="18" charset="0"/>
                <a:cs typeface="Arial" panose="020B0604020202020204" pitchFamily="34" charset="0"/>
              </a:rPr>
              <a:t>payments do not change based on the utilization patterns of participants</a:t>
            </a:r>
            <a:r>
              <a:rPr lang="en-US" dirty="0">
                <a:solidFill>
                  <a:srgbClr val="056FBE"/>
                </a:solidFill>
                <a:latin typeface="Palatino Linotype" panose="02040502050505030304" pitchFamily="18" charset="0"/>
              </a:rPr>
              <a:t>.</a:t>
            </a:r>
          </a:p>
          <a:p>
            <a:endParaRPr lang="en-US" dirty="0">
              <a:solidFill>
                <a:srgbClr val="056FBE"/>
              </a:solidFill>
              <a:latin typeface="+mn-lt"/>
              <a:cs typeface="Arial" panose="020B0604020202020204" pitchFamily="34" charset="0"/>
            </a:endParaRPr>
          </a:p>
          <a:p>
            <a:endParaRPr lang="en-US" dirty="0">
              <a:solidFill>
                <a:srgbClr val="056FBE"/>
              </a:solidFill>
              <a:latin typeface="+mn-lt"/>
              <a:cs typeface="Arial" panose="020B0604020202020204" pitchFamily="34" charset="0"/>
            </a:endParaRPr>
          </a:p>
          <a:p>
            <a:endParaRPr lang="en-US" dirty="0"/>
          </a:p>
        </p:txBody>
      </p:sp>
    </p:spTree>
    <p:extLst>
      <p:ext uri="{BB962C8B-B14F-4D97-AF65-F5344CB8AC3E}">
        <p14:creationId xmlns:p14="http://schemas.microsoft.com/office/powerpoint/2010/main" val="3673010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pic>
        <p:nvPicPr>
          <p:cNvPr id="5" name="Picture 2" descr="Diagram&#10;&#10;Description automatically generated">
            <a:extLst>
              <a:ext uri="{FF2B5EF4-FFF2-40B4-BE49-F238E27FC236}">
                <a16:creationId xmlns:a16="http://schemas.microsoft.com/office/drawing/2014/main" id="{F28CC47F-F90C-D641-5271-E7579AAE9A03}"/>
              </a:ext>
            </a:extLst>
          </p:cNvPr>
          <p:cNvPicPr>
            <a:picLocks noChangeAspect="1"/>
          </p:cNvPicPr>
          <p:nvPr/>
        </p:nvPicPr>
        <p:blipFill>
          <a:blip r:embed="rId3"/>
          <a:stretch>
            <a:fillRect/>
          </a:stretch>
        </p:blipFill>
        <p:spPr>
          <a:xfrm>
            <a:off x="5996133" y="1340509"/>
            <a:ext cx="4881366" cy="5098032"/>
          </a:xfrm>
          <a:prstGeom prst="rect">
            <a:avLst/>
          </a:prstGeom>
          <a:noFill/>
        </p:spPr>
      </p:pic>
      <p:sp>
        <p:nvSpPr>
          <p:cNvPr id="7" name="Content Placeholder 3">
            <a:extLst>
              <a:ext uri="{FF2B5EF4-FFF2-40B4-BE49-F238E27FC236}">
                <a16:creationId xmlns:a16="http://schemas.microsoft.com/office/drawing/2014/main" id="{EB665DF3-3EEA-C70B-32A2-6AD18CF45E62}"/>
              </a:ext>
            </a:extLst>
          </p:cNvPr>
          <p:cNvSpPr txBox="1">
            <a:spLocks/>
          </p:cNvSpPr>
          <p:nvPr/>
        </p:nvSpPr>
        <p:spPr>
          <a:xfrm>
            <a:off x="505825" y="1688583"/>
            <a:ext cx="4736735" cy="4210866"/>
          </a:xfrm>
          <a:prstGeom prst="rect">
            <a:avLst/>
          </a:prstGeom>
        </p:spPr>
        <p:txBody>
          <a:bodyPr vert="horz" lIns="91440" tIns="45720" rIns="91440" bIns="45720" numCol="2" rtlCol="0" anchor="t">
            <a:noAutofit/>
          </a:bodyPr>
          <a:lstStyle>
            <a:lvl1pPr marL="228600" indent="-228600" algn="l" defTabSz="914400" rtl="0" eaLnBrk="1" latinLnBrk="0" hangingPunct="1">
              <a:lnSpc>
                <a:spcPct val="90000"/>
              </a:lnSpc>
              <a:spcBef>
                <a:spcPts val="1000"/>
              </a:spcBef>
              <a:buClr>
                <a:srgbClr val="5C0F8B"/>
              </a:buClr>
              <a:buFont typeface="Wingdings" pitchFamily="2" charset="2"/>
              <a:buChar char="§"/>
              <a:defRPr sz="2800" b="0" i="0" kern="1200">
                <a:solidFill>
                  <a:schemeClr val="tx1"/>
                </a:solidFill>
                <a:latin typeface="Avenir Next LT Pro" panose="020B05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E1251B"/>
              </a:buClr>
              <a:buFont typeface="Arial" panose="020B0604020202020204" pitchFamily="34" charset="0"/>
              <a:buChar char="•"/>
              <a:defRPr sz="2400" b="0" i="0" kern="1200">
                <a:solidFill>
                  <a:schemeClr val="tx1"/>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CD00"/>
              </a:buClr>
              <a:buFont typeface="Wingdings" pitchFamily="2" charset="2"/>
              <a:buChar char="§"/>
              <a:defRPr sz="2000" b="0" i="0" kern="1200">
                <a:solidFill>
                  <a:schemeClr val="tx1"/>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53575A"/>
              </a:buClr>
              <a:buFont typeface="Arial" panose="020B0604020202020204" pitchFamily="34" charset="0"/>
              <a:buChar char="•"/>
              <a:defRPr sz="1800" b="0" i="0" kern="1200">
                <a:solidFill>
                  <a:schemeClr val="tx1"/>
                </a:solidFill>
                <a:latin typeface="Avenir Next LT Pro" panose="020B05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6E96"/>
              </a:buClr>
              <a:buSzPct val="80000"/>
              <a:buFont typeface="Courier New" panose="02070309020205020404" pitchFamily="49" charset="0"/>
              <a:buChar char="o"/>
              <a:defRPr sz="1800" b="0" i="0" kern="1200">
                <a:solidFill>
                  <a:schemeClr val="tx1"/>
                </a:solidFill>
                <a:latin typeface="Avenir Next LT Pro" panose="020B05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5448" indent="-155448" defTabSz="621792">
              <a:spcBef>
                <a:spcPts val="680"/>
              </a:spcBef>
            </a:pPr>
            <a:r>
              <a:rPr lang="en-US" sz="1600" b="0" i="0" kern="1200" dirty="0">
                <a:latin typeface="Palatino Linotype" panose="02040502050505030304" pitchFamily="18" charset="0"/>
              </a:rPr>
              <a:t>Behavioral Health</a:t>
            </a:r>
          </a:p>
          <a:p>
            <a:pPr marL="155448" indent="-155448" defTabSz="621792">
              <a:spcBef>
                <a:spcPts val="680"/>
              </a:spcBef>
            </a:pPr>
            <a:r>
              <a:rPr lang="en-US" sz="1600" b="0" i="0" kern="1200" dirty="0">
                <a:latin typeface="Palatino Linotype" panose="02040502050505030304" pitchFamily="18" charset="0"/>
              </a:rPr>
              <a:t>Nursing</a:t>
            </a:r>
          </a:p>
          <a:p>
            <a:pPr marL="155448" indent="-155448" defTabSz="621792">
              <a:spcBef>
                <a:spcPts val="680"/>
              </a:spcBef>
            </a:pPr>
            <a:r>
              <a:rPr lang="en-US" sz="1600" b="0" i="0" kern="1200" dirty="0">
                <a:latin typeface="Palatino Linotype" panose="02040502050505030304" pitchFamily="18" charset="0"/>
              </a:rPr>
              <a:t>Nutritional Counseling</a:t>
            </a:r>
          </a:p>
          <a:p>
            <a:pPr marL="155448" indent="-155448" defTabSz="621792">
              <a:spcBef>
                <a:spcPts val="680"/>
              </a:spcBef>
            </a:pPr>
            <a:r>
              <a:rPr lang="en-US" sz="1600" b="0" i="0" kern="1200" dirty="0">
                <a:latin typeface="Palatino Linotype" panose="02040502050505030304" pitchFamily="18" charset="0"/>
              </a:rPr>
              <a:t>Social Work</a:t>
            </a:r>
          </a:p>
          <a:p>
            <a:pPr marL="155448" indent="-155448" defTabSz="621792">
              <a:spcBef>
                <a:spcPts val="680"/>
              </a:spcBef>
            </a:pPr>
            <a:r>
              <a:rPr lang="en-US" sz="1600" b="0" i="0" kern="1200" dirty="0">
                <a:latin typeface="Palatino Linotype" panose="02040502050505030304" pitchFamily="18" charset="0"/>
              </a:rPr>
              <a:t>Medical Care</a:t>
            </a:r>
          </a:p>
          <a:p>
            <a:pPr marL="155448" indent="-155448" defTabSz="621792">
              <a:spcBef>
                <a:spcPts val="680"/>
              </a:spcBef>
            </a:pPr>
            <a:r>
              <a:rPr lang="en-US" sz="1600" b="0" i="0" kern="1200" dirty="0">
                <a:latin typeface="Palatino Linotype" panose="02040502050505030304" pitchFamily="18" charset="0"/>
              </a:rPr>
              <a:t>Personal Care</a:t>
            </a:r>
          </a:p>
          <a:p>
            <a:pPr marL="155448" indent="-155448" defTabSz="621792">
              <a:spcBef>
                <a:spcPts val="680"/>
              </a:spcBef>
            </a:pPr>
            <a:r>
              <a:rPr lang="en-US" sz="1600" b="0" i="0" kern="1200" dirty="0">
                <a:latin typeface="Palatino Linotype" panose="02040502050505030304" pitchFamily="18" charset="0"/>
              </a:rPr>
              <a:t>Social Services</a:t>
            </a:r>
          </a:p>
          <a:p>
            <a:pPr marL="155448" indent="-155448" defTabSz="621792">
              <a:spcBef>
                <a:spcPts val="680"/>
              </a:spcBef>
            </a:pPr>
            <a:r>
              <a:rPr lang="en-US" sz="1600" b="0" i="0" kern="1200" dirty="0">
                <a:latin typeface="Palatino Linotype" panose="02040502050505030304" pitchFamily="18" charset="0"/>
              </a:rPr>
              <a:t>Audiology</a:t>
            </a:r>
          </a:p>
          <a:p>
            <a:pPr marL="155448" indent="-155448" defTabSz="621792">
              <a:spcBef>
                <a:spcPts val="680"/>
              </a:spcBef>
            </a:pPr>
            <a:r>
              <a:rPr lang="en-US" sz="1600" b="0" i="0" kern="1200" dirty="0">
                <a:latin typeface="Palatino Linotype" panose="02040502050505030304" pitchFamily="18" charset="0"/>
              </a:rPr>
              <a:t>Dentistry</a:t>
            </a:r>
          </a:p>
          <a:p>
            <a:pPr marL="155448" indent="-155448" defTabSz="621792">
              <a:spcBef>
                <a:spcPts val="680"/>
              </a:spcBef>
            </a:pPr>
            <a:r>
              <a:rPr lang="en-US" sz="1600" b="0" i="0" kern="1200" dirty="0">
                <a:latin typeface="Palatino Linotype" panose="02040502050505030304" pitchFamily="18" charset="0"/>
              </a:rPr>
              <a:t>Optometry</a:t>
            </a:r>
          </a:p>
          <a:p>
            <a:pPr marL="155448" indent="-155448" defTabSz="621792">
              <a:spcBef>
                <a:spcPts val="680"/>
              </a:spcBef>
            </a:pPr>
            <a:r>
              <a:rPr lang="en-US" sz="1600" b="0" i="0" kern="1200" dirty="0">
                <a:latin typeface="Palatino Linotype" panose="02040502050505030304" pitchFamily="18" charset="0"/>
              </a:rPr>
              <a:t>Podiatry</a:t>
            </a:r>
          </a:p>
          <a:p>
            <a:pPr marL="155448" indent="-155448" defTabSz="621792">
              <a:spcBef>
                <a:spcPts val="680"/>
              </a:spcBef>
            </a:pPr>
            <a:r>
              <a:rPr lang="en-US" sz="1600" b="0" i="0" kern="1200" dirty="0">
                <a:latin typeface="Palatino Linotype" panose="02040502050505030304" pitchFamily="18" charset="0"/>
              </a:rPr>
              <a:t>Respite Care</a:t>
            </a:r>
          </a:p>
          <a:p>
            <a:pPr marL="155448" indent="-155448" defTabSz="621792">
              <a:spcBef>
                <a:spcPts val="680"/>
              </a:spcBef>
            </a:pPr>
            <a:r>
              <a:rPr lang="en-US" sz="1600" b="0" i="0" kern="1200" dirty="0">
                <a:latin typeface="Palatino Linotype" panose="02040502050505030304" pitchFamily="18" charset="0"/>
              </a:rPr>
              <a:t>Care Management</a:t>
            </a:r>
          </a:p>
          <a:p>
            <a:pPr marL="155448" indent="-155448" defTabSz="621792">
              <a:spcBef>
                <a:spcPts val="680"/>
              </a:spcBef>
            </a:pPr>
            <a:r>
              <a:rPr lang="en-US" sz="1600" b="0" i="0" kern="1200" dirty="0">
                <a:latin typeface="Palatino Linotype" panose="02040502050505030304" pitchFamily="18" charset="0"/>
              </a:rPr>
              <a:t>And More, with </a:t>
            </a:r>
            <a:r>
              <a:rPr lang="en-US" sz="1600" b="1" i="0" kern="1200" dirty="0">
                <a:latin typeface="Palatino Linotype" panose="02040502050505030304" pitchFamily="18" charset="0"/>
              </a:rPr>
              <a:t>No COPAYS</a:t>
            </a:r>
            <a:endParaRPr lang="en-US" sz="1600" dirty="0">
              <a:solidFill>
                <a:srgbClr val="005D84"/>
              </a:solidFill>
              <a:latin typeface="Arial" panose="020B0604020202020204" pitchFamily="34" charset="0"/>
            </a:endParaRPr>
          </a:p>
          <a:p>
            <a:pPr defTabSz="621792">
              <a:lnSpc>
                <a:spcPct val="100000"/>
              </a:lnSpc>
              <a:spcBef>
                <a:spcPts val="0"/>
              </a:spcBef>
              <a:spcAft>
                <a:spcPts val="408"/>
              </a:spcAft>
            </a:pPr>
            <a:r>
              <a:rPr lang="en-US" sz="1600" b="0" i="0" kern="1200" dirty="0">
                <a:latin typeface="Palatino Linotype" panose="02040502050505030304" pitchFamily="18" charset="0"/>
              </a:rPr>
              <a:t>Hospital and nursing home care are provided when necessary.</a:t>
            </a:r>
          </a:p>
          <a:p>
            <a:pPr defTabSz="621792">
              <a:lnSpc>
                <a:spcPct val="100000"/>
              </a:lnSpc>
              <a:spcBef>
                <a:spcPts val="0"/>
              </a:spcBef>
              <a:spcAft>
                <a:spcPts val="408"/>
              </a:spcAft>
            </a:pPr>
            <a:r>
              <a:rPr lang="en-US" sz="1600" b="0" i="0" kern="1200" dirty="0">
                <a:latin typeface="Palatino Linotype" panose="02040502050505030304" pitchFamily="18" charset="0"/>
              </a:rPr>
              <a:t>Any other care, services, or supports deemed medically necessary to maintain or improve the health status of participants</a:t>
            </a:r>
            <a:r>
              <a:rPr lang="en-US" sz="1600" b="0" i="1" kern="1200" dirty="0">
                <a:latin typeface="Palatino Linotype" panose="02040502050505030304" pitchFamily="18" charset="0"/>
              </a:rPr>
              <a:t>.</a:t>
            </a:r>
          </a:p>
          <a:p>
            <a:pPr defTabSz="621792">
              <a:lnSpc>
                <a:spcPct val="100000"/>
              </a:lnSpc>
              <a:spcBef>
                <a:spcPts val="0"/>
              </a:spcBef>
              <a:spcAft>
                <a:spcPts val="408"/>
              </a:spcAft>
            </a:pPr>
            <a:endParaRPr lang="en-US" sz="1600" i="1" dirty="0">
              <a:latin typeface="Palatino Linotype" panose="02040502050505030304" pitchFamily="18" charset="0"/>
            </a:endParaRPr>
          </a:p>
          <a:p>
            <a:pPr marL="155448" indent="-155448" defTabSz="621792">
              <a:spcBef>
                <a:spcPts val="680"/>
              </a:spcBef>
            </a:pPr>
            <a:endParaRPr lang="en-US" sz="1600" b="1" i="0" kern="1200" dirty="0">
              <a:latin typeface="Palatino Linotype" panose="02040502050505030304" pitchFamily="18" charset="0"/>
            </a:endParaRPr>
          </a:p>
          <a:p>
            <a:pPr marL="155448" indent="-155448" defTabSz="621792">
              <a:spcBef>
                <a:spcPts val="680"/>
              </a:spcBef>
            </a:pPr>
            <a:endParaRPr lang="en-US" sz="1600" b="1" dirty="0">
              <a:solidFill>
                <a:srgbClr val="C00000"/>
              </a:solidFill>
              <a:latin typeface="Palatino Linotype" panose="02040502050505030304" pitchFamily="18" charset="0"/>
            </a:endParaRPr>
          </a:p>
        </p:txBody>
      </p:sp>
      <p:sp>
        <p:nvSpPr>
          <p:cNvPr id="9" name="Title 1">
            <a:extLst>
              <a:ext uri="{FF2B5EF4-FFF2-40B4-BE49-F238E27FC236}">
                <a16:creationId xmlns:a16="http://schemas.microsoft.com/office/drawing/2014/main" id="{E21760FF-FD3F-B4CA-90C4-10AD8E5E5BA6}"/>
              </a:ext>
            </a:extLst>
          </p:cNvPr>
          <p:cNvSpPr txBox="1">
            <a:spLocks/>
          </p:cNvSpPr>
          <p:nvPr/>
        </p:nvSpPr>
        <p:spPr>
          <a:xfrm>
            <a:off x="535283" y="229787"/>
            <a:ext cx="10168128" cy="117957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rgbClr val="E6A209"/>
                </a:solidFill>
                <a:latin typeface="Palatino Linotype" panose="02040502050505030304" pitchFamily="18" charset="0"/>
              </a:rPr>
              <a:t>Other Services Provided</a:t>
            </a:r>
          </a:p>
        </p:txBody>
      </p:sp>
    </p:spTree>
    <p:extLst>
      <p:ext uri="{BB962C8B-B14F-4D97-AF65-F5344CB8AC3E}">
        <p14:creationId xmlns:p14="http://schemas.microsoft.com/office/powerpoint/2010/main" val="2363063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6" name="TextBox 5">
            <a:extLst>
              <a:ext uri="{FF2B5EF4-FFF2-40B4-BE49-F238E27FC236}">
                <a16:creationId xmlns:a16="http://schemas.microsoft.com/office/drawing/2014/main" id="{D967A008-AA1A-5B98-7AD9-7E85B73A165D}"/>
              </a:ext>
            </a:extLst>
          </p:cNvPr>
          <p:cNvSpPr txBox="1"/>
          <p:nvPr/>
        </p:nvSpPr>
        <p:spPr>
          <a:xfrm>
            <a:off x="619991" y="2321012"/>
            <a:ext cx="6141028" cy="2910520"/>
          </a:xfrm>
          <a:prstGeom prst="rect">
            <a:avLst/>
          </a:prstGeom>
          <a:noFill/>
        </p:spPr>
        <p:txBody>
          <a:bodyPr wrap="square">
            <a:spAutoFit/>
          </a:bodyPr>
          <a:lstStyle/>
          <a:p>
            <a:r>
              <a:rPr lang="en-US" sz="2000" dirty="0">
                <a:solidFill>
                  <a:srgbClr val="056FBE"/>
                </a:solidFill>
                <a:latin typeface="Palatino Linotype" panose="02040502050505030304" pitchFamily="18" charset="0"/>
              </a:rPr>
              <a:t>The PACE IDT huddles </a:t>
            </a:r>
            <a:r>
              <a:rPr lang="en-US" sz="2000" b="1" dirty="0">
                <a:solidFill>
                  <a:srgbClr val="056FBE"/>
                </a:solidFill>
                <a:latin typeface="Palatino Linotype" panose="02040502050505030304" pitchFamily="18" charset="0"/>
              </a:rPr>
              <a:t>daily, sometimes twice daily</a:t>
            </a:r>
            <a:r>
              <a:rPr lang="en-US" sz="2000" dirty="0">
                <a:solidFill>
                  <a:srgbClr val="056FBE"/>
                </a:solidFill>
                <a:latin typeface="Palatino Linotype" panose="02040502050505030304" pitchFamily="18" charset="0"/>
              </a:rPr>
              <a:t>, to discuss any episodes relating to any participant enrolled in that PACE program so that interventions can be implemented quickly before the health episode escalates unnecessarily. </a:t>
            </a:r>
          </a:p>
          <a:p>
            <a:endParaRPr lang="en-US" sz="2000" dirty="0">
              <a:solidFill>
                <a:srgbClr val="056FBE"/>
              </a:solidFill>
              <a:latin typeface="Palatino Linotype" panose="02040502050505030304" pitchFamily="18" charset="0"/>
            </a:endParaRPr>
          </a:p>
          <a:p>
            <a:r>
              <a:rPr lang="en-US" sz="2000" dirty="0">
                <a:solidFill>
                  <a:srgbClr val="056FBE"/>
                </a:solidFill>
                <a:latin typeface="Palatino Linotype" panose="02040502050505030304" pitchFamily="18" charset="0"/>
              </a:rPr>
              <a:t>Should something happen that results in an older adult moving to a nursing facility, the IDT continues to coordinate care, and PACE pays for it</a:t>
            </a:r>
          </a:p>
        </p:txBody>
      </p:sp>
      <p:pic>
        <p:nvPicPr>
          <p:cNvPr id="5" name="Picture 4">
            <a:extLst>
              <a:ext uri="{FF2B5EF4-FFF2-40B4-BE49-F238E27FC236}">
                <a16:creationId xmlns:a16="http://schemas.microsoft.com/office/drawing/2014/main" id="{E7575C4B-73C9-2608-01F0-193761F5A7C7}"/>
              </a:ext>
            </a:extLst>
          </p:cNvPr>
          <p:cNvPicPr>
            <a:picLocks noChangeAspect="1"/>
          </p:cNvPicPr>
          <p:nvPr/>
        </p:nvPicPr>
        <p:blipFill>
          <a:blip r:embed="rId3"/>
          <a:srcRect l="41930"/>
          <a:stretch/>
        </p:blipFill>
        <p:spPr>
          <a:xfrm>
            <a:off x="7219003" y="1284025"/>
            <a:ext cx="4353006" cy="4984494"/>
          </a:xfrm>
          <a:prstGeom prst="rect">
            <a:avLst/>
          </a:prstGeom>
        </p:spPr>
      </p:pic>
      <p:sp>
        <p:nvSpPr>
          <p:cNvPr id="14" name="TextBox 13">
            <a:extLst>
              <a:ext uri="{FF2B5EF4-FFF2-40B4-BE49-F238E27FC236}">
                <a16:creationId xmlns:a16="http://schemas.microsoft.com/office/drawing/2014/main" id="{1A29D7CC-DBEC-8B9F-9A5B-078D37B35FD5}"/>
              </a:ext>
            </a:extLst>
          </p:cNvPr>
          <p:cNvSpPr txBox="1"/>
          <p:nvPr/>
        </p:nvSpPr>
        <p:spPr>
          <a:xfrm>
            <a:off x="619991" y="298350"/>
            <a:ext cx="10952018" cy="923330"/>
          </a:xfrm>
          <a:prstGeom prst="rect">
            <a:avLst/>
          </a:prstGeom>
          <a:noFill/>
        </p:spPr>
        <p:txBody>
          <a:bodyPr wrap="square">
            <a:spAutoFit/>
          </a:bodyPr>
          <a:lstStyle/>
          <a:p>
            <a:r>
              <a:rPr lang="en-US" sz="5400" b="1" dirty="0">
                <a:solidFill>
                  <a:srgbClr val="E6A209"/>
                </a:solidFill>
                <a:latin typeface="Palatino Linotype" panose="02040502050505030304" pitchFamily="18" charset="0"/>
              </a:rPr>
              <a:t>The Interdisciplinary Team (IDT)</a:t>
            </a:r>
            <a:endParaRPr lang="en-US" sz="5400" dirty="0"/>
          </a:p>
        </p:txBody>
      </p:sp>
    </p:spTree>
    <p:extLst>
      <p:ext uri="{BB962C8B-B14F-4D97-AF65-F5344CB8AC3E}">
        <p14:creationId xmlns:p14="http://schemas.microsoft.com/office/powerpoint/2010/main" val="2555941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1699"/>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All you need in one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a:t>
              </a:r>
              <a:r>
                <a:rPr kumimoji="0" lang="en-US" sz="1000" b="0" i="0" u="none" strike="noStrike" kern="1200" cap="none" spc="0" normalizeH="0" baseline="0" noProof="0" dirty="0">
                  <a:ln>
                    <a:noFill/>
                  </a:ln>
                  <a:solidFill>
                    <a:srgbClr val="FFC000"/>
                  </a:solidFill>
                  <a:effectLst/>
                  <a:uLnTx/>
                  <a:uFillTx/>
                  <a:latin typeface="Palatino Linotype" panose="02040502050505030304" pitchFamily="18" charset="0"/>
                  <a:ea typeface="+mn-ea"/>
                  <a:cs typeface="+mn-cs"/>
                </a:rPr>
                <a:t> masspace.net</a:t>
              </a:r>
              <a:endPar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PACE</a:t>
              </a: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2891"/>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All you need in one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a:t>
              </a:r>
              <a:r>
                <a:rPr kumimoji="0" lang="en-US" sz="1000" b="0" i="0" u="none" strike="noStrike" kern="1200" cap="none" spc="0" normalizeH="0" baseline="0" noProof="0" dirty="0">
                  <a:ln>
                    <a:noFill/>
                  </a:ln>
                  <a:solidFill>
                    <a:srgbClr val="FFC000"/>
                  </a:solidFill>
                  <a:effectLst/>
                  <a:uLnTx/>
                  <a:uFillTx/>
                  <a:latin typeface="Palatino Linotype" panose="02040502050505030304" pitchFamily="18" charset="0"/>
                  <a:ea typeface="+mn-ea"/>
                  <a:cs typeface="+mn-cs"/>
                </a:rPr>
                <a:t> masspace.net</a:t>
              </a:r>
              <a:endPar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PACE</a:t>
              </a: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 </a:t>
              </a:r>
            </a:p>
          </p:txBody>
        </p:sp>
      </p:grpSp>
      <p:pic>
        <p:nvPicPr>
          <p:cNvPr id="9" name="Online Media 3" descr="An Alternative to Nursing Facility Placement, Programs of All-Inclusive Care for the Elderly (PACE&quot; Deliver on community-based care." title="PACE in Massachusetts">
            <a:hlinkClick r:id="" action="ppaction://media"/>
            <a:extLst>
              <a:ext uri="{FF2B5EF4-FFF2-40B4-BE49-F238E27FC236}">
                <a16:creationId xmlns:a16="http://schemas.microsoft.com/office/drawing/2014/main" id="{31E4A90D-F1C8-B683-4AEE-57F7A90CD2E0}"/>
              </a:ext>
            </a:extLst>
          </p:cNvPr>
          <p:cNvPicPr>
            <a:picLocks noRot="1" noChangeAspect="1"/>
          </p:cNvPicPr>
          <p:nvPr>
            <a:videoFile r:link="rId1"/>
          </p:nvPr>
        </p:nvPicPr>
        <p:blipFill>
          <a:blip r:embed="rId4"/>
          <a:stretch>
            <a:fillRect/>
          </a:stretch>
        </p:blipFill>
        <p:spPr>
          <a:xfrm>
            <a:off x="1943100" y="821493"/>
            <a:ext cx="8537421" cy="4804108"/>
          </a:xfrm>
          <a:prstGeom prst="rect">
            <a:avLst/>
          </a:prstGeom>
        </p:spPr>
      </p:pic>
    </p:spTree>
    <p:extLst>
      <p:ext uri="{BB962C8B-B14F-4D97-AF65-F5344CB8AC3E}">
        <p14:creationId xmlns:p14="http://schemas.microsoft.com/office/powerpoint/2010/main" val="72734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7" name="Rectangle 2">
            <a:extLst>
              <a:ext uri="{FF2B5EF4-FFF2-40B4-BE49-F238E27FC236}">
                <a16:creationId xmlns:a16="http://schemas.microsoft.com/office/drawing/2014/main" id="{59EE9150-6863-20C6-7BD9-F6E7ABB680E4}"/>
              </a:ext>
            </a:extLst>
          </p:cNvPr>
          <p:cNvSpPr>
            <a:spLocks noChangeArrowheads="1"/>
          </p:cNvSpPr>
          <p:nvPr/>
        </p:nvSpPr>
        <p:spPr bwMode="auto">
          <a:xfrm>
            <a:off x="2067791" y="105872"/>
            <a:ext cx="9881753" cy="92333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Bef>
                <a:spcPct val="0"/>
              </a:spcBef>
              <a:spcAft>
                <a:spcPct val="0"/>
              </a:spcAft>
            </a:pPr>
            <a:r>
              <a:rPr lang="en-US" altLang="en-US" sz="5400" b="1" dirty="0">
                <a:solidFill>
                  <a:srgbClr val="E6A209"/>
                </a:solidFill>
                <a:latin typeface="Palatino Linotype"/>
              </a:rPr>
              <a:t>Where is PACE Available?</a:t>
            </a:r>
          </a:p>
        </p:txBody>
      </p:sp>
      <p:sp>
        <p:nvSpPr>
          <p:cNvPr id="13" name="TextBox 12">
            <a:extLst>
              <a:ext uri="{FF2B5EF4-FFF2-40B4-BE49-F238E27FC236}">
                <a16:creationId xmlns:a16="http://schemas.microsoft.com/office/drawing/2014/main" id="{64EB1071-DC2A-F7BB-9BD8-4D017D7911FB}"/>
              </a:ext>
            </a:extLst>
          </p:cNvPr>
          <p:cNvSpPr txBox="1"/>
          <p:nvPr/>
        </p:nvSpPr>
        <p:spPr>
          <a:xfrm>
            <a:off x="8541327" y="2551837"/>
            <a:ext cx="2491219" cy="1938992"/>
          </a:xfrm>
          <a:prstGeom prst="rect">
            <a:avLst/>
          </a:prstGeom>
          <a:noFill/>
        </p:spPr>
        <p:txBody>
          <a:bodyPr wrap="square">
            <a:spAutoFit/>
          </a:bodyPr>
          <a:lstStyle/>
          <a:p>
            <a:pPr algn="ctr"/>
            <a:r>
              <a:rPr lang="en-US" sz="2000" dirty="0">
                <a:solidFill>
                  <a:srgbClr val="056FBE"/>
                </a:solidFill>
                <a:latin typeface="Palatino Linotype"/>
              </a:rPr>
              <a:t>Currently 8 PACE organizations together operate 20+ PACE Centers serving over 6K individuals.</a:t>
            </a:r>
          </a:p>
        </p:txBody>
      </p:sp>
      <p:pic>
        <p:nvPicPr>
          <p:cNvPr id="5" name="Picture 4">
            <a:extLst>
              <a:ext uri="{FF2B5EF4-FFF2-40B4-BE49-F238E27FC236}">
                <a16:creationId xmlns:a16="http://schemas.microsoft.com/office/drawing/2014/main" id="{6A40FF85-B7DB-8284-D175-75F37BF26B3B}"/>
              </a:ext>
            </a:extLst>
          </p:cNvPr>
          <p:cNvPicPr>
            <a:picLocks noChangeAspect="1"/>
          </p:cNvPicPr>
          <p:nvPr/>
        </p:nvPicPr>
        <p:blipFill>
          <a:blip r:embed="rId3"/>
          <a:stretch>
            <a:fillRect/>
          </a:stretch>
        </p:blipFill>
        <p:spPr>
          <a:xfrm>
            <a:off x="414779" y="925184"/>
            <a:ext cx="8182465" cy="5101971"/>
          </a:xfrm>
          <a:prstGeom prst="rect">
            <a:avLst/>
          </a:prstGeom>
        </p:spPr>
      </p:pic>
      <p:sp>
        <p:nvSpPr>
          <p:cNvPr id="9" name="TextBox 8">
            <a:extLst>
              <a:ext uri="{FF2B5EF4-FFF2-40B4-BE49-F238E27FC236}">
                <a16:creationId xmlns:a16="http://schemas.microsoft.com/office/drawing/2014/main" id="{8D942E29-96AE-0F9A-A9E3-6F8FA0994F3B}"/>
              </a:ext>
            </a:extLst>
          </p:cNvPr>
          <p:cNvSpPr txBox="1"/>
          <p:nvPr/>
        </p:nvSpPr>
        <p:spPr>
          <a:xfrm>
            <a:off x="5454464" y="6061493"/>
            <a:ext cx="6094878" cy="369332"/>
          </a:xfrm>
          <a:prstGeom prst="rect">
            <a:avLst/>
          </a:prstGeom>
          <a:noFill/>
        </p:spPr>
        <p:txBody>
          <a:bodyPr wrap="square">
            <a:spAutoFit/>
          </a:bodyPr>
          <a:lstStyle/>
          <a:p>
            <a:r>
              <a:rPr lang="en-US" dirty="0">
                <a:hlinkClick r:id="rId4"/>
              </a:rPr>
              <a:t>Search PACE by Zip Code</a:t>
            </a:r>
            <a:endParaRPr lang="en-US" dirty="0"/>
          </a:p>
        </p:txBody>
      </p:sp>
    </p:spTree>
    <p:extLst>
      <p:ext uri="{BB962C8B-B14F-4D97-AF65-F5344CB8AC3E}">
        <p14:creationId xmlns:p14="http://schemas.microsoft.com/office/powerpoint/2010/main" val="930629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6" name="TextBox 5">
            <a:extLst>
              <a:ext uri="{FF2B5EF4-FFF2-40B4-BE49-F238E27FC236}">
                <a16:creationId xmlns:a16="http://schemas.microsoft.com/office/drawing/2014/main" id="{8E455D73-D4BD-2C1D-6419-3CD7BA18E5B3}"/>
              </a:ext>
            </a:extLst>
          </p:cNvPr>
          <p:cNvSpPr txBox="1"/>
          <p:nvPr/>
        </p:nvSpPr>
        <p:spPr>
          <a:xfrm>
            <a:off x="542318" y="306359"/>
            <a:ext cx="10450657" cy="840230"/>
          </a:xfrm>
          <a:prstGeom prst="rect">
            <a:avLst/>
          </a:prstGeom>
          <a:noFill/>
        </p:spPr>
        <p:txBody>
          <a:bodyPr wrap="square">
            <a:spAutoFit/>
          </a:bodyPr>
          <a:lstStyle/>
          <a:p>
            <a:pPr algn="ctr">
              <a:lnSpc>
                <a:spcPct val="90000"/>
              </a:lnSpc>
              <a:spcBef>
                <a:spcPct val="0"/>
              </a:spcBef>
              <a:spcAft>
                <a:spcPts val="600"/>
              </a:spcAft>
            </a:pPr>
            <a:r>
              <a:rPr lang="en-US" sz="5400" b="1" kern="1200" dirty="0">
                <a:solidFill>
                  <a:srgbClr val="E6A209"/>
                </a:solidFill>
                <a:latin typeface="Palatino Linotype" panose="02040502050505030304" pitchFamily="18" charset="0"/>
                <a:ea typeface="+mj-ea"/>
                <a:cs typeface="+mj-cs"/>
              </a:rPr>
              <a:t>PACE Organizations in MA</a:t>
            </a:r>
          </a:p>
        </p:txBody>
      </p:sp>
      <p:pic>
        <p:nvPicPr>
          <p:cNvPr id="9" name="Picture 8">
            <a:extLst>
              <a:ext uri="{FF2B5EF4-FFF2-40B4-BE49-F238E27FC236}">
                <a16:creationId xmlns:a16="http://schemas.microsoft.com/office/drawing/2014/main" id="{BB16B5A9-F1ED-CCFE-4E17-A40FD54CC5A8}"/>
              </a:ext>
            </a:extLst>
          </p:cNvPr>
          <p:cNvPicPr>
            <a:picLocks noChangeAspect="1"/>
          </p:cNvPicPr>
          <p:nvPr/>
        </p:nvPicPr>
        <p:blipFill>
          <a:blip r:embed="rId3"/>
          <a:stretch>
            <a:fillRect/>
          </a:stretch>
        </p:blipFill>
        <p:spPr>
          <a:xfrm>
            <a:off x="8458199" y="1132112"/>
            <a:ext cx="3191483" cy="2092194"/>
          </a:xfrm>
          <a:prstGeom prst="rect">
            <a:avLst/>
          </a:prstGeom>
        </p:spPr>
      </p:pic>
      <p:pic>
        <p:nvPicPr>
          <p:cNvPr id="15" name="Picture 9" descr="Logo, company name&#10;&#10;Description automatically generated">
            <a:extLst>
              <a:ext uri="{FF2B5EF4-FFF2-40B4-BE49-F238E27FC236}">
                <a16:creationId xmlns:a16="http://schemas.microsoft.com/office/drawing/2014/main" id="{D6284CC7-CE01-53CC-2185-6D8F5DB36F8E}"/>
              </a:ext>
            </a:extLst>
          </p:cNvPr>
          <p:cNvPicPr>
            <a:picLocks noChangeAspect="1"/>
          </p:cNvPicPr>
          <p:nvPr/>
        </p:nvPicPr>
        <p:blipFill rotWithShape="1">
          <a:blip r:embed="rId4"/>
          <a:srcRect l="30288" t="34064" r="35650" b="35615"/>
          <a:stretch/>
        </p:blipFill>
        <p:spPr>
          <a:xfrm>
            <a:off x="5073253" y="1361508"/>
            <a:ext cx="3003642" cy="2061724"/>
          </a:xfrm>
          <a:prstGeom prst="rect">
            <a:avLst/>
          </a:prstGeom>
        </p:spPr>
      </p:pic>
      <p:pic>
        <p:nvPicPr>
          <p:cNvPr id="17" name="Picture 16" descr="A group of people holding hands&#10;&#10;Description automatically generated">
            <a:extLst>
              <a:ext uri="{FF2B5EF4-FFF2-40B4-BE49-F238E27FC236}">
                <a16:creationId xmlns:a16="http://schemas.microsoft.com/office/drawing/2014/main" id="{B3A93EDE-8D95-3E47-DB0F-A7239795B7F2}"/>
              </a:ext>
            </a:extLst>
          </p:cNvPr>
          <p:cNvPicPr>
            <a:picLocks noChangeAspect="1"/>
          </p:cNvPicPr>
          <p:nvPr/>
        </p:nvPicPr>
        <p:blipFill>
          <a:blip r:embed="rId5"/>
          <a:stretch>
            <a:fillRect/>
          </a:stretch>
        </p:blipFill>
        <p:spPr>
          <a:xfrm>
            <a:off x="350982" y="1691851"/>
            <a:ext cx="2342411" cy="1590104"/>
          </a:xfrm>
          <a:prstGeom prst="rect">
            <a:avLst/>
          </a:prstGeom>
        </p:spPr>
      </p:pic>
      <p:pic>
        <p:nvPicPr>
          <p:cNvPr id="18" name="Picture 17" descr="A logo with purple and green colors&#10;&#10;Description automatically generated">
            <a:extLst>
              <a:ext uri="{FF2B5EF4-FFF2-40B4-BE49-F238E27FC236}">
                <a16:creationId xmlns:a16="http://schemas.microsoft.com/office/drawing/2014/main" id="{3816B84F-96CA-1E8E-D2BB-21BE8FAA1BEF}"/>
              </a:ext>
            </a:extLst>
          </p:cNvPr>
          <p:cNvPicPr>
            <a:picLocks noChangeAspect="1"/>
          </p:cNvPicPr>
          <p:nvPr/>
        </p:nvPicPr>
        <p:blipFill>
          <a:blip r:embed="rId6"/>
          <a:stretch>
            <a:fillRect/>
          </a:stretch>
        </p:blipFill>
        <p:spPr>
          <a:xfrm>
            <a:off x="2972181" y="1806999"/>
            <a:ext cx="2101071" cy="1938056"/>
          </a:xfrm>
          <a:prstGeom prst="rect">
            <a:avLst/>
          </a:prstGeom>
        </p:spPr>
      </p:pic>
      <p:pic>
        <p:nvPicPr>
          <p:cNvPr id="19" name="Picture 3" descr="Logo, company name&#10;&#10;Description automatically generated">
            <a:extLst>
              <a:ext uri="{FF2B5EF4-FFF2-40B4-BE49-F238E27FC236}">
                <a16:creationId xmlns:a16="http://schemas.microsoft.com/office/drawing/2014/main" id="{01B9629B-E853-D82D-68EF-86E2C6BA6D28}"/>
              </a:ext>
            </a:extLst>
          </p:cNvPr>
          <p:cNvPicPr>
            <a:picLocks noChangeAspect="1"/>
          </p:cNvPicPr>
          <p:nvPr/>
        </p:nvPicPr>
        <p:blipFill>
          <a:blip r:embed="rId7"/>
          <a:stretch>
            <a:fillRect/>
          </a:stretch>
        </p:blipFill>
        <p:spPr>
          <a:xfrm>
            <a:off x="8019033" y="3717644"/>
            <a:ext cx="3578035" cy="846272"/>
          </a:xfrm>
          <a:prstGeom prst="rect">
            <a:avLst/>
          </a:prstGeom>
        </p:spPr>
      </p:pic>
      <p:pic>
        <p:nvPicPr>
          <p:cNvPr id="21" name="Picture 20">
            <a:extLst>
              <a:ext uri="{FF2B5EF4-FFF2-40B4-BE49-F238E27FC236}">
                <a16:creationId xmlns:a16="http://schemas.microsoft.com/office/drawing/2014/main" id="{C4BB12F4-4BF9-A4A1-013F-89FC41AC1FDD}"/>
              </a:ext>
            </a:extLst>
          </p:cNvPr>
          <p:cNvPicPr>
            <a:picLocks noChangeAspect="1"/>
          </p:cNvPicPr>
          <p:nvPr/>
        </p:nvPicPr>
        <p:blipFill>
          <a:blip r:embed="rId8"/>
          <a:stretch>
            <a:fillRect/>
          </a:stretch>
        </p:blipFill>
        <p:spPr>
          <a:xfrm>
            <a:off x="7936709" y="5114128"/>
            <a:ext cx="3405676" cy="1200434"/>
          </a:xfrm>
          <a:prstGeom prst="rect">
            <a:avLst/>
          </a:prstGeom>
        </p:spPr>
      </p:pic>
      <p:pic>
        <p:nvPicPr>
          <p:cNvPr id="13" name="Picture 12" descr="A blue text on a black background&#10;&#10;Description automatically generated">
            <a:extLst>
              <a:ext uri="{FF2B5EF4-FFF2-40B4-BE49-F238E27FC236}">
                <a16:creationId xmlns:a16="http://schemas.microsoft.com/office/drawing/2014/main" id="{3AE74D2B-CB85-E1EF-B144-F8E61732050C}"/>
              </a:ext>
            </a:extLst>
          </p:cNvPr>
          <p:cNvPicPr>
            <a:picLocks noChangeAspect="1"/>
          </p:cNvPicPr>
          <p:nvPr/>
        </p:nvPicPr>
        <p:blipFill>
          <a:blip r:embed="rId9"/>
          <a:stretch>
            <a:fillRect/>
          </a:stretch>
        </p:blipFill>
        <p:spPr>
          <a:xfrm>
            <a:off x="0" y="4597019"/>
            <a:ext cx="4236459" cy="840231"/>
          </a:xfrm>
          <a:prstGeom prst="rect">
            <a:avLst/>
          </a:prstGeom>
        </p:spPr>
      </p:pic>
      <p:pic>
        <p:nvPicPr>
          <p:cNvPr id="20" name="Picture 19">
            <a:extLst>
              <a:ext uri="{FF2B5EF4-FFF2-40B4-BE49-F238E27FC236}">
                <a16:creationId xmlns:a16="http://schemas.microsoft.com/office/drawing/2014/main" id="{CF184915-71D1-C26E-BC91-2EA65618F4EE}"/>
              </a:ext>
            </a:extLst>
          </p:cNvPr>
          <p:cNvPicPr>
            <a:picLocks noChangeAspect="1"/>
          </p:cNvPicPr>
          <p:nvPr/>
        </p:nvPicPr>
        <p:blipFill>
          <a:blip r:embed="rId10"/>
          <a:stretch>
            <a:fillRect/>
          </a:stretch>
        </p:blipFill>
        <p:spPr>
          <a:xfrm>
            <a:off x="4558117" y="4047564"/>
            <a:ext cx="3011180" cy="1427556"/>
          </a:xfrm>
          <a:prstGeom prst="rect">
            <a:avLst/>
          </a:prstGeom>
        </p:spPr>
      </p:pic>
    </p:spTree>
    <p:extLst>
      <p:ext uri="{BB962C8B-B14F-4D97-AF65-F5344CB8AC3E}">
        <p14:creationId xmlns:p14="http://schemas.microsoft.com/office/powerpoint/2010/main" val="4251925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49A8C-DC73-41C7-1E7D-72465F5DD38E}"/>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85D64A35-AD89-A57F-892B-7EACDFC64282}"/>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BA6CA0A-61C8-8A26-0AC4-37888D29B7FA}"/>
              </a:ext>
            </a:extLst>
          </p:cNvPr>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65C4F996-56AB-F072-A7A0-25D15D00E638}"/>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11C3E508-F56E-67A3-8B9E-155429760012}"/>
                </a:ext>
              </a:extLst>
            </p:cNvPr>
            <p:cNvSpPr txBox="1"/>
            <p:nvPr/>
          </p:nvSpPr>
          <p:spPr>
            <a:xfrm>
              <a:off x="1552411" y="3549741"/>
              <a:ext cx="45104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All you need in one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a:t>
              </a:r>
              <a:r>
                <a:rPr kumimoji="0" lang="en-US" sz="1000" b="0" i="0" u="none" strike="noStrike" kern="1200" cap="none" spc="0" normalizeH="0" baseline="0" noProof="0" dirty="0">
                  <a:ln>
                    <a:noFill/>
                  </a:ln>
                  <a:solidFill>
                    <a:srgbClr val="FFC000"/>
                  </a:solidFill>
                  <a:effectLst/>
                  <a:uLnTx/>
                  <a:uFillTx/>
                  <a:latin typeface="Palatino Linotype" panose="02040502050505030304" pitchFamily="18" charset="0"/>
                  <a:ea typeface="+mn-ea"/>
                  <a:cs typeface="+mn-cs"/>
                </a:rPr>
                <a:t> masspace.net</a:t>
              </a:r>
              <a:endPar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2" name="TextBox 11">
              <a:extLst>
                <a:ext uri="{FF2B5EF4-FFF2-40B4-BE49-F238E27FC236}">
                  <a16:creationId xmlns:a16="http://schemas.microsoft.com/office/drawing/2014/main" id="{03485967-4514-3F8C-7AFF-F915B4DF438C}"/>
                </a:ext>
              </a:extLst>
            </p:cNvPr>
            <p:cNvSpPr txBox="1"/>
            <p:nvPr userDrawn="1"/>
          </p:nvSpPr>
          <p:spPr>
            <a:xfrm>
              <a:off x="554294" y="3360370"/>
              <a:ext cx="2829949" cy="595109"/>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PACE</a:t>
              </a: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 </a:t>
              </a:r>
            </a:p>
          </p:txBody>
        </p:sp>
      </p:grpSp>
      <p:grpSp>
        <p:nvGrpSpPr>
          <p:cNvPr id="3" name="Group 2">
            <a:extLst>
              <a:ext uri="{FF2B5EF4-FFF2-40B4-BE49-F238E27FC236}">
                <a16:creationId xmlns:a16="http://schemas.microsoft.com/office/drawing/2014/main" id="{61E3040C-4B50-A833-53D0-5B73D3E84889}"/>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69B507F9-2268-A141-C179-A6D736A6F985}"/>
                </a:ext>
              </a:extLst>
            </p:cNvPr>
            <p:cNvSpPr txBox="1"/>
            <p:nvPr/>
          </p:nvSpPr>
          <p:spPr>
            <a:xfrm>
              <a:off x="1552411" y="3549741"/>
              <a:ext cx="45104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All you need in one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a:t>
              </a:r>
              <a:r>
                <a:rPr kumimoji="0" lang="en-US" sz="1000" b="0" i="0" u="none" strike="noStrike" kern="1200" cap="none" spc="0" normalizeH="0" baseline="0" noProof="0" dirty="0">
                  <a:ln>
                    <a:noFill/>
                  </a:ln>
                  <a:solidFill>
                    <a:srgbClr val="FFC000"/>
                  </a:solidFill>
                  <a:effectLst/>
                  <a:uLnTx/>
                  <a:uFillTx/>
                  <a:latin typeface="Palatino Linotype" panose="02040502050505030304" pitchFamily="18" charset="0"/>
                  <a:ea typeface="+mn-ea"/>
                  <a:cs typeface="+mn-cs"/>
                </a:rPr>
                <a:t> masspace.net</a:t>
              </a:r>
              <a:endPar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8" name="TextBox 7">
              <a:extLst>
                <a:ext uri="{FF2B5EF4-FFF2-40B4-BE49-F238E27FC236}">
                  <a16:creationId xmlns:a16="http://schemas.microsoft.com/office/drawing/2014/main" id="{5496A540-54FF-5D74-C5FE-4CC1C8A3EF19}"/>
                </a:ext>
              </a:extLst>
            </p:cNvPr>
            <p:cNvSpPr txBox="1"/>
            <p:nvPr userDrawn="1"/>
          </p:nvSpPr>
          <p:spPr>
            <a:xfrm>
              <a:off x="554294" y="3360370"/>
              <a:ext cx="2829949" cy="595109"/>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PACE</a:t>
              </a: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 </a:t>
              </a:r>
            </a:p>
          </p:txBody>
        </p:sp>
      </p:grpSp>
      <p:sp>
        <p:nvSpPr>
          <p:cNvPr id="5" name="TextBox 4">
            <a:extLst>
              <a:ext uri="{FF2B5EF4-FFF2-40B4-BE49-F238E27FC236}">
                <a16:creationId xmlns:a16="http://schemas.microsoft.com/office/drawing/2014/main" id="{21B76366-C518-FE7C-3949-3C2D4D0A4369}"/>
              </a:ext>
            </a:extLst>
          </p:cNvPr>
          <p:cNvSpPr txBox="1"/>
          <p:nvPr/>
        </p:nvSpPr>
        <p:spPr>
          <a:xfrm>
            <a:off x="1215736" y="1958441"/>
            <a:ext cx="9964882" cy="32624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56FBE"/>
                </a:solidFill>
                <a:effectLst/>
                <a:uLnTx/>
                <a:uFillTx/>
                <a:latin typeface="Palatino Linotype"/>
                <a:ea typeface="+mn-ea"/>
                <a:cs typeface="+mn-cs"/>
              </a:rPr>
              <a:t>PACE programs are authorized by each state’s Medicaid agency and is jointly administered with CMS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56FBE"/>
              </a:solidFill>
              <a:effectLst/>
              <a:uLnTx/>
              <a:uFillTx/>
              <a:latin typeface="Palatino Linotyp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56FBE"/>
                </a:solidFill>
                <a:effectLst/>
                <a:uLnTx/>
                <a:uFillTx/>
                <a:latin typeface="Palatino Linotype"/>
                <a:ea typeface="+mn-ea"/>
                <a:cs typeface="+mn-cs"/>
              </a:rPr>
              <a:t>PACE is currently in 33 states and the District of Columbia and growing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56FBE"/>
              </a:solidFill>
              <a:effectLst/>
              <a:uLnTx/>
              <a:uFillTx/>
              <a:latin typeface="Palatino Linotyp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56FBE"/>
                </a:solidFill>
                <a:effectLst/>
                <a:uLnTx/>
                <a:uFillTx/>
                <a:latin typeface="Palatino Linotype"/>
                <a:ea typeface="+mn-ea"/>
                <a:cs typeface="+mn-cs"/>
              </a:rPr>
              <a:t>Over 100K+ participants served nationally across 200 PACE Programs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56FBE"/>
              </a:solidFill>
              <a:effectLst/>
              <a:uLnTx/>
              <a:uFillTx/>
              <a:latin typeface="Palatino Linotyp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56FBE"/>
                </a:solidFill>
                <a:effectLst/>
                <a:uLnTx/>
                <a:uFillTx/>
                <a:latin typeface="Palatino Linotype"/>
                <a:ea typeface="+mn-ea"/>
                <a:cs typeface="+mn-cs"/>
              </a:rPr>
              <a:t>In MA programs are awarded coverage by zip code.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56FBE"/>
              </a:solidFill>
              <a:effectLst/>
              <a:uLnTx/>
              <a:uFillTx/>
              <a:latin typeface="Palatino Linotyp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Palatino Linotyp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Source: </a:t>
            </a:r>
            <a:r>
              <a:rPr kumimoji="0" lang="en-US" sz="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hlinkClick r:id="rId3"/>
              </a:rPr>
              <a:t>NPA PACE by the Numbers 2025 </a:t>
            </a:r>
            <a:endParaRPr kumimoji="0" lang="en-US" sz="1800" b="0" i="0" u="none" strike="noStrike" kern="1200" cap="none" spc="0" normalizeH="0" baseline="0" noProof="0" dirty="0">
              <a:ln>
                <a:noFill/>
              </a:ln>
              <a:solidFill>
                <a:srgbClr val="FF0000"/>
              </a:solidFill>
              <a:effectLst/>
              <a:uLnTx/>
              <a:uFillTx/>
              <a:latin typeface="Palatino Linotype"/>
              <a:ea typeface="+mn-ea"/>
              <a:cs typeface="+mn-cs"/>
            </a:endParaRPr>
          </a:p>
        </p:txBody>
      </p:sp>
      <p:sp>
        <p:nvSpPr>
          <p:cNvPr id="7" name="Rectangle 2">
            <a:extLst>
              <a:ext uri="{FF2B5EF4-FFF2-40B4-BE49-F238E27FC236}">
                <a16:creationId xmlns:a16="http://schemas.microsoft.com/office/drawing/2014/main" id="{77BE9FF9-75BD-E137-DB1D-1A4033FB2052}"/>
              </a:ext>
            </a:extLst>
          </p:cNvPr>
          <p:cNvSpPr>
            <a:spLocks noChangeArrowheads="1"/>
          </p:cNvSpPr>
          <p:nvPr/>
        </p:nvSpPr>
        <p:spPr bwMode="auto">
          <a:xfrm>
            <a:off x="4626802" y="105871"/>
            <a:ext cx="2938396" cy="92333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5400" b="1" i="0" u="none" strike="noStrike" kern="1200" cap="none" spc="0" normalizeH="0" baseline="0" noProof="0" dirty="0">
                <a:ln>
                  <a:noFill/>
                </a:ln>
                <a:solidFill>
                  <a:srgbClr val="E6A209"/>
                </a:solidFill>
                <a:effectLst/>
                <a:uLnTx/>
                <a:uFillTx/>
                <a:latin typeface="Palatino Linotype"/>
                <a:ea typeface="+mn-ea"/>
                <a:cs typeface="+mn-cs"/>
              </a:rPr>
              <a:t>TODAY</a:t>
            </a:r>
          </a:p>
        </p:txBody>
      </p:sp>
    </p:spTree>
    <p:extLst>
      <p:ext uri="{BB962C8B-B14F-4D97-AF65-F5344CB8AC3E}">
        <p14:creationId xmlns:p14="http://schemas.microsoft.com/office/powerpoint/2010/main" val="208867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5" name="TextBox 4">
            <a:extLst>
              <a:ext uri="{FF2B5EF4-FFF2-40B4-BE49-F238E27FC236}">
                <a16:creationId xmlns:a16="http://schemas.microsoft.com/office/drawing/2014/main" id="{79A02022-7687-FEF8-E269-DE9203C2EF8D}"/>
              </a:ext>
            </a:extLst>
          </p:cNvPr>
          <p:cNvSpPr txBox="1"/>
          <p:nvPr/>
        </p:nvSpPr>
        <p:spPr>
          <a:xfrm>
            <a:off x="3050107" y="285080"/>
            <a:ext cx="5269838" cy="136861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400" b="1" dirty="0">
                <a:solidFill>
                  <a:srgbClr val="E6A209"/>
                </a:solidFill>
                <a:latin typeface="Palatino Linotype" panose="02040502050505030304" pitchFamily="18" charset="0"/>
                <a:ea typeface="+mj-ea"/>
                <a:cs typeface="+mj-cs"/>
              </a:rPr>
              <a:t>Who We Serve</a:t>
            </a:r>
          </a:p>
        </p:txBody>
      </p:sp>
      <p:pic>
        <p:nvPicPr>
          <p:cNvPr id="13" name="Picture 12">
            <a:extLst>
              <a:ext uri="{FF2B5EF4-FFF2-40B4-BE49-F238E27FC236}">
                <a16:creationId xmlns:a16="http://schemas.microsoft.com/office/drawing/2014/main" id="{00312CEA-5875-5AA6-7F85-C6B17B2199A3}"/>
              </a:ext>
            </a:extLst>
          </p:cNvPr>
          <p:cNvPicPr>
            <a:picLocks noChangeAspect="1"/>
          </p:cNvPicPr>
          <p:nvPr/>
        </p:nvPicPr>
        <p:blipFill>
          <a:blip r:embed="rId3"/>
          <a:stretch>
            <a:fillRect/>
          </a:stretch>
        </p:blipFill>
        <p:spPr>
          <a:xfrm>
            <a:off x="1150141" y="2584719"/>
            <a:ext cx="4838949" cy="2235315"/>
          </a:xfrm>
          <a:prstGeom prst="rect">
            <a:avLst/>
          </a:prstGeom>
        </p:spPr>
      </p:pic>
      <p:pic>
        <p:nvPicPr>
          <p:cNvPr id="7" name="Picture 6">
            <a:extLst>
              <a:ext uri="{FF2B5EF4-FFF2-40B4-BE49-F238E27FC236}">
                <a16:creationId xmlns:a16="http://schemas.microsoft.com/office/drawing/2014/main" id="{51AE924B-F405-B4B1-1E5E-BEA9ED191AD3}"/>
              </a:ext>
            </a:extLst>
          </p:cNvPr>
          <p:cNvPicPr>
            <a:picLocks noChangeAspect="1"/>
          </p:cNvPicPr>
          <p:nvPr/>
        </p:nvPicPr>
        <p:blipFill>
          <a:blip r:embed="rId4"/>
          <a:stretch>
            <a:fillRect/>
          </a:stretch>
        </p:blipFill>
        <p:spPr>
          <a:xfrm>
            <a:off x="6711577" y="1754154"/>
            <a:ext cx="4609328" cy="4743125"/>
          </a:xfrm>
          <a:prstGeom prst="rect">
            <a:avLst/>
          </a:prstGeom>
        </p:spPr>
      </p:pic>
    </p:spTree>
    <p:extLst>
      <p:ext uri="{BB962C8B-B14F-4D97-AF65-F5344CB8AC3E}">
        <p14:creationId xmlns:p14="http://schemas.microsoft.com/office/powerpoint/2010/main" val="3273217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70050-A538-B59F-7023-0D86CAE3F8FD}"/>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CCBE9F34-E2F5-9019-9435-4FF08604C4A1}"/>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a:extLst>
              <a:ext uri="{FF2B5EF4-FFF2-40B4-BE49-F238E27FC236}">
                <a16:creationId xmlns:a16="http://schemas.microsoft.com/office/drawing/2014/main" id="{1C35B4FD-F49E-BE63-68AB-A5459EB09152}"/>
              </a:ext>
            </a:extLst>
          </p:cNvPr>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FA477646-C9BA-8C57-CC98-DC405A84B2D4}"/>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A49224D6-FFDE-AE43-D350-47B7375AEEC2}"/>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91B20B53-DD94-0139-D16F-10D2A3DF311E}"/>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593818A2-BE98-92FD-EAA0-1BB851819FE0}"/>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80BF31BA-6866-1171-C8FE-49212D03F5DE}"/>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3569D7A3-4BE4-3613-4CC6-BB184F8F272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5" name="TextBox 4">
            <a:extLst>
              <a:ext uri="{FF2B5EF4-FFF2-40B4-BE49-F238E27FC236}">
                <a16:creationId xmlns:a16="http://schemas.microsoft.com/office/drawing/2014/main" id="{348CA9C4-92DF-D967-335A-821688821BEC}"/>
              </a:ext>
            </a:extLst>
          </p:cNvPr>
          <p:cNvSpPr txBox="1"/>
          <p:nvPr/>
        </p:nvSpPr>
        <p:spPr>
          <a:xfrm>
            <a:off x="3050107" y="285080"/>
            <a:ext cx="5969202" cy="136861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400" b="1" dirty="0">
                <a:solidFill>
                  <a:srgbClr val="E6A209"/>
                </a:solidFill>
                <a:latin typeface="Palatino Linotype" panose="02040502050505030304" pitchFamily="18" charset="0"/>
                <a:ea typeface="+mj-ea"/>
                <a:cs typeface="+mj-cs"/>
              </a:rPr>
              <a:t>Paying for PACE</a:t>
            </a:r>
          </a:p>
        </p:txBody>
      </p:sp>
      <p:graphicFrame>
        <p:nvGraphicFramePr>
          <p:cNvPr id="9" name="Table 8">
            <a:extLst>
              <a:ext uri="{FF2B5EF4-FFF2-40B4-BE49-F238E27FC236}">
                <a16:creationId xmlns:a16="http://schemas.microsoft.com/office/drawing/2014/main" id="{0543814E-F680-D78A-C48B-E67D186AC2A8}"/>
              </a:ext>
            </a:extLst>
          </p:cNvPr>
          <p:cNvGraphicFramePr>
            <a:graphicFrameLocks noGrp="1"/>
          </p:cNvGraphicFramePr>
          <p:nvPr>
            <p:extLst>
              <p:ext uri="{D42A27DB-BD31-4B8C-83A1-F6EECF244321}">
                <p14:modId xmlns:p14="http://schemas.microsoft.com/office/powerpoint/2010/main" val="3355607834"/>
              </p:ext>
            </p:extLst>
          </p:nvPr>
        </p:nvGraphicFramePr>
        <p:xfrm>
          <a:off x="1917700" y="1444335"/>
          <a:ext cx="8128000" cy="4119880"/>
        </p:xfrm>
        <a:graphic>
          <a:graphicData uri="http://schemas.openxmlformats.org/drawingml/2006/table">
            <a:tbl>
              <a:tblPr firstRow="1" bandRow="1">
                <a:tableStyleId>{5C22544A-7EE6-4342-B048-85BDC9FD1C3A}</a:tableStyleId>
              </a:tblPr>
              <a:tblGrid>
                <a:gridCol w="2955636">
                  <a:extLst>
                    <a:ext uri="{9D8B030D-6E8A-4147-A177-3AD203B41FA5}">
                      <a16:colId xmlns:a16="http://schemas.microsoft.com/office/drawing/2014/main" val="2983005881"/>
                    </a:ext>
                  </a:extLst>
                </a:gridCol>
                <a:gridCol w="5172364">
                  <a:extLst>
                    <a:ext uri="{9D8B030D-6E8A-4147-A177-3AD203B41FA5}">
                      <a16:colId xmlns:a16="http://schemas.microsoft.com/office/drawing/2014/main" val="3053367818"/>
                    </a:ext>
                  </a:extLst>
                </a:gridCol>
              </a:tblGrid>
              <a:tr h="248843">
                <a:tc>
                  <a:txBody>
                    <a:bodyPr/>
                    <a:lstStyle/>
                    <a:p>
                      <a:r>
                        <a:rPr lang="en-US" dirty="0"/>
                        <a:t>Source of Payment to PACE</a:t>
                      </a:r>
                    </a:p>
                  </a:txBody>
                  <a:tcPr/>
                </a:tc>
                <a:tc>
                  <a:txBody>
                    <a:bodyPr/>
                    <a:lstStyle/>
                    <a:p>
                      <a:r>
                        <a:rPr lang="en-US" dirty="0"/>
                        <a:t>Cost to Participant</a:t>
                      </a:r>
                    </a:p>
                  </a:txBody>
                  <a:tcPr/>
                </a:tc>
                <a:extLst>
                  <a:ext uri="{0D108BD9-81ED-4DB2-BD59-A6C34878D82A}">
                    <a16:rowId xmlns:a16="http://schemas.microsoft.com/office/drawing/2014/main" val="614543858"/>
                  </a:ext>
                </a:extLst>
              </a:tr>
              <a:tr h="370840">
                <a:tc>
                  <a:txBody>
                    <a:bodyPr/>
                    <a:lstStyle/>
                    <a:p>
                      <a:r>
                        <a:rPr lang="en-US" dirty="0"/>
                        <a:t>MassHealth &amp; Medicare</a:t>
                      </a:r>
                    </a:p>
                  </a:txBody>
                  <a:tcPr/>
                </a:tc>
                <a:tc>
                  <a:txBody>
                    <a:bodyPr/>
                    <a:lstStyle/>
                    <a:p>
                      <a:r>
                        <a:rPr lang="en-US" b="1" dirty="0"/>
                        <a:t>No share of cost</a:t>
                      </a:r>
                      <a:r>
                        <a:rPr lang="en-US" dirty="0"/>
                        <a:t>, provided the individual makes below 300% of the Federal Benefit Rate (</a:t>
                      </a:r>
                      <a:r>
                        <a:rPr lang="en-US" dirty="0" err="1"/>
                        <a:t>FBR</a:t>
                      </a:r>
                      <a:r>
                        <a:rPr lang="en-US" dirty="0"/>
                        <a:t>). In 2026 this amount is $2,982/month along with an asset test.</a:t>
                      </a:r>
                    </a:p>
                  </a:txBody>
                  <a:tcPr/>
                </a:tc>
                <a:extLst>
                  <a:ext uri="{0D108BD9-81ED-4DB2-BD59-A6C34878D82A}">
                    <a16:rowId xmlns:a16="http://schemas.microsoft.com/office/drawing/2014/main" val="1818354527"/>
                  </a:ext>
                </a:extLst>
              </a:tr>
              <a:tr h="370840">
                <a:tc>
                  <a:txBody>
                    <a:bodyPr/>
                    <a:lstStyle/>
                    <a:p>
                      <a:r>
                        <a:rPr lang="en-US" dirty="0"/>
                        <a:t>MassHealth &amp; Medicare</a:t>
                      </a:r>
                    </a:p>
                  </a:txBody>
                  <a:tcPr/>
                </a:tc>
                <a:tc>
                  <a:txBody>
                    <a:bodyPr/>
                    <a:lstStyle/>
                    <a:p>
                      <a:r>
                        <a:rPr lang="en-US" dirty="0"/>
                        <a:t>Spend down for MassHealth if income is above 300% </a:t>
                      </a:r>
                      <a:r>
                        <a:rPr lang="en-US" dirty="0" err="1"/>
                        <a:t>FBR</a:t>
                      </a:r>
                      <a:r>
                        <a:rPr lang="en-US" dirty="0"/>
                        <a:t> as described </a:t>
                      </a:r>
                      <a:r>
                        <a:rPr lang="en-US" dirty="0">
                          <a:hlinkClick r:id="rId3"/>
                        </a:rPr>
                        <a:t>HERE</a:t>
                      </a:r>
                      <a:endParaRPr lang="en-US" dirty="0"/>
                    </a:p>
                  </a:txBody>
                  <a:tcPr/>
                </a:tc>
                <a:extLst>
                  <a:ext uri="{0D108BD9-81ED-4DB2-BD59-A6C34878D82A}">
                    <a16:rowId xmlns:a16="http://schemas.microsoft.com/office/drawing/2014/main" val="2328761479"/>
                  </a:ext>
                </a:extLst>
              </a:tr>
              <a:tr h="370840">
                <a:tc>
                  <a:txBody>
                    <a:bodyPr/>
                    <a:lstStyle/>
                    <a:p>
                      <a:r>
                        <a:rPr lang="en-US" dirty="0"/>
                        <a:t>MassHealth Only</a:t>
                      </a:r>
                    </a:p>
                  </a:txBody>
                  <a:tcPr/>
                </a:tc>
                <a:tc>
                  <a:txBody>
                    <a:bodyPr/>
                    <a:lstStyle/>
                    <a:p>
                      <a:r>
                        <a:rPr lang="en-US" b="1" dirty="0"/>
                        <a:t>No share of cost</a:t>
                      </a:r>
                    </a:p>
                  </a:txBody>
                  <a:tcPr/>
                </a:tc>
                <a:extLst>
                  <a:ext uri="{0D108BD9-81ED-4DB2-BD59-A6C34878D82A}">
                    <a16:rowId xmlns:a16="http://schemas.microsoft.com/office/drawing/2014/main" val="940624915"/>
                  </a:ext>
                </a:extLst>
              </a:tr>
              <a:tr h="370840">
                <a:tc>
                  <a:txBody>
                    <a:bodyPr/>
                    <a:lstStyle/>
                    <a:p>
                      <a:r>
                        <a:rPr lang="en-US" dirty="0"/>
                        <a:t>Medicare Only</a:t>
                      </a:r>
                    </a:p>
                  </a:txBody>
                  <a:tcPr/>
                </a:tc>
                <a:tc>
                  <a:txBody>
                    <a:bodyPr/>
                    <a:lstStyle/>
                    <a:p>
                      <a:r>
                        <a:rPr lang="en-US" dirty="0"/>
                        <a:t>A calculation of the MassHealth Dual Rate and Part D Premium (typically upwards of $5k).</a:t>
                      </a:r>
                    </a:p>
                  </a:txBody>
                  <a:tcPr/>
                </a:tc>
                <a:extLst>
                  <a:ext uri="{0D108BD9-81ED-4DB2-BD59-A6C34878D82A}">
                    <a16:rowId xmlns:a16="http://schemas.microsoft.com/office/drawing/2014/main" val="612864381"/>
                  </a:ext>
                </a:extLst>
              </a:tr>
              <a:tr h="370840">
                <a:tc>
                  <a:txBody>
                    <a:bodyPr/>
                    <a:lstStyle/>
                    <a:p>
                      <a:r>
                        <a:rPr lang="en-US" dirty="0"/>
                        <a:t>Private Pay</a:t>
                      </a:r>
                    </a:p>
                  </a:txBody>
                  <a:tcPr/>
                </a:tc>
                <a:tc>
                  <a:txBody>
                    <a:bodyPr/>
                    <a:lstStyle/>
                    <a:p>
                      <a:r>
                        <a:rPr lang="en-US" dirty="0"/>
                        <a:t>For individuals who do not qualify for MassHealth or Medicare, pays full cost of MassHealth Duals Rate, Medicare </a:t>
                      </a:r>
                      <a:r>
                        <a:rPr lang="en-US" dirty="0" err="1"/>
                        <a:t>PMPM</a:t>
                      </a:r>
                      <a:r>
                        <a:rPr lang="en-US" dirty="0"/>
                        <a:t>, and Part D Premium.</a:t>
                      </a:r>
                    </a:p>
                  </a:txBody>
                  <a:tcPr/>
                </a:tc>
                <a:extLst>
                  <a:ext uri="{0D108BD9-81ED-4DB2-BD59-A6C34878D82A}">
                    <a16:rowId xmlns:a16="http://schemas.microsoft.com/office/drawing/2014/main" val="4270819982"/>
                  </a:ext>
                </a:extLst>
              </a:tr>
            </a:tbl>
          </a:graphicData>
        </a:graphic>
      </p:graphicFrame>
      <p:sp>
        <p:nvSpPr>
          <p:cNvPr id="13" name="TextBox 12">
            <a:extLst>
              <a:ext uri="{FF2B5EF4-FFF2-40B4-BE49-F238E27FC236}">
                <a16:creationId xmlns:a16="http://schemas.microsoft.com/office/drawing/2014/main" id="{F85E2399-1D99-7755-1DD1-F79BECE6EF22}"/>
              </a:ext>
            </a:extLst>
          </p:cNvPr>
          <p:cNvSpPr txBox="1"/>
          <p:nvPr/>
        </p:nvSpPr>
        <p:spPr>
          <a:xfrm>
            <a:off x="3699164" y="5611090"/>
            <a:ext cx="6431973" cy="646331"/>
          </a:xfrm>
          <a:prstGeom prst="rect">
            <a:avLst/>
          </a:prstGeom>
          <a:noFill/>
        </p:spPr>
        <p:txBody>
          <a:bodyPr wrap="square" rtlCol="0">
            <a:spAutoFit/>
          </a:bodyPr>
          <a:lstStyle/>
          <a:p>
            <a:pPr algn="r"/>
            <a:r>
              <a:rPr lang="en-US" sz="1200" dirty="0"/>
              <a:t>In all circumstances, the individual must meet the clinical criteria.  There are also calculations for individuals that may have Medicare part A but not part B and vice versa.  The PACE program would help calculate what the payment would be.  Once enrolled there are no co-pays or limits.</a:t>
            </a:r>
          </a:p>
        </p:txBody>
      </p:sp>
    </p:spTree>
    <p:extLst>
      <p:ext uri="{BB962C8B-B14F-4D97-AF65-F5344CB8AC3E}">
        <p14:creationId xmlns:p14="http://schemas.microsoft.com/office/powerpoint/2010/main" val="1463547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All you need in one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a:t>
              </a:r>
              <a:r>
                <a:rPr kumimoji="0" lang="en-US" sz="1000" b="0" i="0" u="none" strike="noStrike" kern="1200" cap="none" spc="0" normalizeH="0" baseline="0" noProof="0" dirty="0">
                  <a:ln>
                    <a:noFill/>
                  </a:ln>
                  <a:solidFill>
                    <a:srgbClr val="FFC000"/>
                  </a:solidFill>
                  <a:effectLst/>
                  <a:uLnTx/>
                  <a:uFillTx/>
                  <a:latin typeface="Palatino Linotype" panose="02040502050505030304" pitchFamily="18" charset="0"/>
                  <a:ea typeface="+mn-ea"/>
                  <a:cs typeface="+mn-cs"/>
                </a:rPr>
                <a:t> masspace.net</a:t>
              </a:r>
              <a:endPar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PACE</a:t>
              </a: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All you need in one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a:t>
              </a:r>
              <a:r>
                <a:rPr kumimoji="0" lang="en-US" sz="1000" b="0" i="0" u="none" strike="noStrike" kern="1200" cap="none" spc="0" normalizeH="0" baseline="0" noProof="0" dirty="0">
                  <a:ln>
                    <a:noFill/>
                  </a:ln>
                  <a:solidFill>
                    <a:srgbClr val="FFC000"/>
                  </a:solidFill>
                  <a:effectLst/>
                  <a:uLnTx/>
                  <a:uFillTx/>
                  <a:latin typeface="Palatino Linotype" panose="02040502050505030304" pitchFamily="18" charset="0"/>
                  <a:ea typeface="+mn-ea"/>
                  <a:cs typeface="+mn-cs"/>
                </a:rPr>
                <a:t> masspace.net</a:t>
              </a:r>
              <a:endParaRPr kumimoji="0" lang="en-US" sz="10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PACE</a:t>
              </a: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 </a:t>
              </a:r>
            </a:p>
          </p:txBody>
        </p:sp>
      </p:grpSp>
      <p:pic>
        <p:nvPicPr>
          <p:cNvPr id="13" name="Picture 12">
            <a:extLst>
              <a:ext uri="{FF2B5EF4-FFF2-40B4-BE49-F238E27FC236}">
                <a16:creationId xmlns:a16="http://schemas.microsoft.com/office/drawing/2014/main" id="{D459C8A9-F167-E121-75FC-87845AF99FE4}"/>
              </a:ext>
            </a:extLst>
          </p:cNvPr>
          <p:cNvPicPr>
            <a:picLocks noChangeAspect="1"/>
          </p:cNvPicPr>
          <p:nvPr/>
        </p:nvPicPr>
        <p:blipFill>
          <a:blip r:embed="rId3"/>
          <a:stretch>
            <a:fillRect/>
          </a:stretch>
        </p:blipFill>
        <p:spPr>
          <a:xfrm>
            <a:off x="757252" y="768834"/>
            <a:ext cx="3498041" cy="4528210"/>
          </a:xfrm>
          <a:prstGeom prst="rect">
            <a:avLst/>
          </a:prstGeom>
        </p:spPr>
      </p:pic>
      <p:graphicFrame>
        <p:nvGraphicFramePr>
          <p:cNvPr id="18" name="TextBox 8">
            <a:extLst>
              <a:ext uri="{FF2B5EF4-FFF2-40B4-BE49-F238E27FC236}">
                <a16:creationId xmlns:a16="http://schemas.microsoft.com/office/drawing/2014/main" id="{25BAE481-A530-3385-B88C-470BB0FCB9E4}"/>
              </a:ext>
            </a:extLst>
          </p:cNvPr>
          <p:cNvGraphicFramePr/>
          <p:nvPr>
            <p:extLst>
              <p:ext uri="{D42A27DB-BD31-4B8C-83A1-F6EECF244321}">
                <p14:modId xmlns:p14="http://schemas.microsoft.com/office/powerpoint/2010/main" val="538077654"/>
              </p:ext>
            </p:extLst>
          </p:nvPr>
        </p:nvGraphicFramePr>
        <p:xfrm>
          <a:off x="4860131" y="478394"/>
          <a:ext cx="6100762" cy="50167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89697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pic>
        <p:nvPicPr>
          <p:cNvPr id="5" name="Graphic 4" descr="Questions">
            <a:extLst>
              <a:ext uri="{FF2B5EF4-FFF2-40B4-BE49-F238E27FC236}">
                <a16:creationId xmlns:a16="http://schemas.microsoft.com/office/drawing/2014/main" id="{1C4F7462-0788-7A21-1270-CD62B3E075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57597" y="666728"/>
            <a:ext cx="5465791" cy="5465791"/>
          </a:xfrm>
          <a:prstGeom prst="rect">
            <a:avLst/>
          </a:prstGeom>
        </p:spPr>
      </p:pic>
      <p:sp>
        <p:nvSpPr>
          <p:cNvPr id="7" name="TextBox 6">
            <a:extLst>
              <a:ext uri="{FF2B5EF4-FFF2-40B4-BE49-F238E27FC236}">
                <a16:creationId xmlns:a16="http://schemas.microsoft.com/office/drawing/2014/main" id="{04731447-9B17-4F6B-D567-7AE24E175E03}"/>
              </a:ext>
            </a:extLst>
          </p:cNvPr>
          <p:cNvSpPr txBox="1"/>
          <p:nvPr/>
        </p:nvSpPr>
        <p:spPr>
          <a:xfrm>
            <a:off x="1826972" y="2910917"/>
            <a:ext cx="3306137" cy="1005520"/>
          </a:xfrm>
          <a:prstGeom prst="rect">
            <a:avLst/>
          </a:prstGeom>
        </p:spPr>
        <p:txBody>
          <a:bodyPr vert="horz" lIns="91440" tIns="45720" rIns="91440" bIns="45720" rtlCol="0" anchor="t">
            <a:normAutofit lnSpcReduction="10000"/>
          </a:bodyPr>
          <a:lstStyle/>
          <a:p>
            <a:pPr>
              <a:lnSpc>
                <a:spcPct val="90000"/>
              </a:lnSpc>
              <a:spcBef>
                <a:spcPct val="0"/>
              </a:spcBef>
              <a:spcAft>
                <a:spcPts val="600"/>
              </a:spcAft>
            </a:pPr>
            <a:r>
              <a:rPr lang="en-US" sz="7200" b="1" kern="1200" dirty="0">
                <a:solidFill>
                  <a:srgbClr val="E6A209"/>
                </a:solidFill>
                <a:latin typeface="Palatino Linotype" panose="02040502050505030304" pitchFamily="18" charset="0"/>
                <a:ea typeface="+mj-ea"/>
                <a:cs typeface="Arial" panose="020B0604020202020204" pitchFamily="34" charset="0"/>
              </a:rPr>
              <a:t>Q &amp; A </a:t>
            </a:r>
          </a:p>
        </p:txBody>
      </p:sp>
    </p:spTree>
    <p:extLst>
      <p:ext uri="{BB962C8B-B14F-4D97-AF65-F5344CB8AC3E}">
        <p14:creationId xmlns:p14="http://schemas.microsoft.com/office/powerpoint/2010/main" val="3444424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3B465-5304-68BF-6DDD-BEFFCCDB287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5B216F7D-9C07-73CF-A188-84793479213C}"/>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a:extLst>
              <a:ext uri="{FF2B5EF4-FFF2-40B4-BE49-F238E27FC236}">
                <a16:creationId xmlns:a16="http://schemas.microsoft.com/office/drawing/2014/main" id="{3E9A723A-9BA4-7F71-D5C8-6B501A637742}"/>
              </a:ext>
            </a:extLst>
          </p:cNvPr>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A38DD0DC-2DDD-9619-CC9A-0175375703B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1E9D87FA-A901-AF76-8152-FF062284D58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B6169A3A-4B80-620B-CF7A-65B691607DDD}"/>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EA9C900D-0185-DA9B-67EF-461F1A317033}"/>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6B3A030B-411F-6F81-45F5-A793244541A3}"/>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897D52E5-D87B-F59E-1EA8-9FBA5B47B1FB}"/>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7" name="TextBox 6">
            <a:extLst>
              <a:ext uri="{FF2B5EF4-FFF2-40B4-BE49-F238E27FC236}">
                <a16:creationId xmlns:a16="http://schemas.microsoft.com/office/drawing/2014/main" id="{63D710A5-24DD-8FA5-5B52-6C967971627A}"/>
              </a:ext>
            </a:extLst>
          </p:cNvPr>
          <p:cNvSpPr txBox="1"/>
          <p:nvPr/>
        </p:nvSpPr>
        <p:spPr>
          <a:xfrm>
            <a:off x="1826972" y="2910917"/>
            <a:ext cx="3306137" cy="1005520"/>
          </a:xfrm>
          <a:prstGeom prst="rect">
            <a:avLst/>
          </a:prstGeom>
        </p:spPr>
        <p:txBody>
          <a:bodyPr vert="horz" lIns="91440" tIns="45720" rIns="91440" bIns="45720" rtlCol="0" anchor="t">
            <a:normAutofit lnSpcReduction="10000"/>
          </a:bodyPr>
          <a:lstStyle/>
          <a:p>
            <a:pPr>
              <a:lnSpc>
                <a:spcPct val="90000"/>
              </a:lnSpc>
              <a:spcBef>
                <a:spcPct val="0"/>
              </a:spcBef>
              <a:spcAft>
                <a:spcPts val="600"/>
              </a:spcAft>
            </a:pPr>
            <a:endParaRPr lang="en-US" sz="7200" b="1" kern="1200" dirty="0">
              <a:solidFill>
                <a:srgbClr val="E6A209"/>
              </a:solidFill>
              <a:latin typeface="Palatino Linotype" panose="02040502050505030304" pitchFamily="18" charset="0"/>
              <a:ea typeface="+mj-ea"/>
              <a:cs typeface="Arial" panose="020B0604020202020204" pitchFamily="34" charset="0"/>
            </a:endParaRPr>
          </a:p>
        </p:txBody>
      </p:sp>
      <p:sp>
        <p:nvSpPr>
          <p:cNvPr id="13" name="Rectangle 12">
            <a:extLst>
              <a:ext uri="{FF2B5EF4-FFF2-40B4-BE49-F238E27FC236}">
                <a16:creationId xmlns:a16="http://schemas.microsoft.com/office/drawing/2014/main" id="{9B556C5B-DCA3-703A-E0E5-706E6502FE5B}"/>
              </a:ext>
            </a:extLst>
          </p:cNvPr>
          <p:cNvSpPr/>
          <p:nvPr/>
        </p:nvSpPr>
        <p:spPr>
          <a:xfrm>
            <a:off x="1621411" y="5412413"/>
            <a:ext cx="8961120" cy="365760"/>
          </a:xfrm>
          <a:prstGeom prst="rect">
            <a:avLst/>
          </a:prstGeom>
          <a:solidFill>
            <a:srgbClr val="E6A2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dirty="0">
              <a:highlight>
                <a:srgbClr val="E6A209"/>
              </a:highlight>
            </a:endParaRPr>
          </a:p>
        </p:txBody>
      </p:sp>
      <p:sp>
        <p:nvSpPr>
          <p:cNvPr id="15" name="TextBox 14">
            <a:extLst>
              <a:ext uri="{FF2B5EF4-FFF2-40B4-BE49-F238E27FC236}">
                <a16:creationId xmlns:a16="http://schemas.microsoft.com/office/drawing/2014/main" id="{89654CB4-39CD-46BA-853C-5F2B64BB2CF2}"/>
              </a:ext>
            </a:extLst>
          </p:cNvPr>
          <p:cNvSpPr txBox="1"/>
          <p:nvPr/>
        </p:nvSpPr>
        <p:spPr>
          <a:xfrm>
            <a:off x="2935666" y="2060992"/>
            <a:ext cx="6509670" cy="1323439"/>
          </a:xfrm>
          <a:prstGeom prst="rect">
            <a:avLst/>
          </a:prstGeom>
          <a:noFill/>
        </p:spPr>
        <p:txBody>
          <a:bodyPr wrap="square">
            <a:spAutoFit/>
          </a:bodyPr>
          <a:lstStyle/>
          <a:p>
            <a:r>
              <a:rPr lang="en-US" sz="2000" dirty="0">
                <a:solidFill>
                  <a:srgbClr val="056FBE"/>
                </a:solidFill>
                <a:latin typeface="Palatino Linotype" panose="02040502050505030304" pitchFamily="18" charset="0"/>
              </a:rPr>
              <a:t>The </a:t>
            </a:r>
            <a:r>
              <a:rPr lang="en-US" sz="2000" b="1" dirty="0">
                <a:solidFill>
                  <a:srgbClr val="E6A209"/>
                </a:solidFill>
                <a:latin typeface="Palatino Linotype" panose="02040502050505030304" pitchFamily="18" charset="0"/>
              </a:rPr>
              <a:t>MassPACE Association’s mission </a:t>
            </a:r>
            <a:r>
              <a:rPr lang="en-US" sz="2000" dirty="0">
                <a:solidFill>
                  <a:srgbClr val="056FBE"/>
                </a:solidFill>
                <a:latin typeface="Palatino Linotype" panose="02040502050505030304" pitchFamily="18" charset="0"/>
              </a:rPr>
              <a:t>is, through advocacy, education, and policy research, to provide leadership and support for growth, access, quality, and success of PACE in the Commonwealth of MA. </a:t>
            </a:r>
          </a:p>
        </p:txBody>
      </p:sp>
      <p:sp>
        <p:nvSpPr>
          <p:cNvPr id="17" name="TextBox 16">
            <a:extLst>
              <a:ext uri="{FF2B5EF4-FFF2-40B4-BE49-F238E27FC236}">
                <a16:creationId xmlns:a16="http://schemas.microsoft.com/office/drawing/2014/main" id="{569A0878-70C3-A074-668C-D4873A118FDD}"/>
              </a:ext>
            </a:extLst>
          </p:cNvPr>
          <p:cNvSpPr txBox="1"/>
          <p:nvPr/>
        </p:nvSpPr>
        <p:spPr>
          <a:xfrm>
            <a:off x="2935668" y="3383790"/>
            <a:ext cx="6509668" cy="1938992"/>
          </a:xfrm>
          <a:prstGeom prst="rect">
            <a:avLst/>
          </a:prstGeom>
          <a:noFill/>
        </p:spPr>
        <p:txBody>
          <a:bodyPr wrap="square" rtlCol="0">
            <a:spAutoFit/>
          </a:bodyPr>
          <a:lstStyle/>
          <a:p>
            <a:endParaRPr lang="en-US" sz="2000" b="1" dirty="0">
              <a:solidFill>
                <a:srgbClr val="FF7E79"/>
              </a:solidFill>
              <a:latin typeface="Palatino Linotype" panose="02040502050505030304" pitchFamily="18" charset="0"/>
            </a:endParaRPr>
          </a:p>
          <a:p>
            <a:r>
              <a:rPr lang="en-US" sz="2000" b="1" dirty="0">
                <a:solidFill>
                  <a:srgbClr val="E6A209"/>
                </a:solidFill>
                <a:latin typeface="Palatino Linotype" panose="02040502050505030304" pitchFamily="18" charset="0"/>
              </a:rPr>
              <a:t>MassPACE Vision</a:t>
            </a:r>
            <a:r>
              <a:rPr lang="en-US" sz="2000" b="1" dirty="0">
                <a:solidFill>
                  <a:srgbClr val="056FBE"/>
                </a:solidFill>
                <a:latin typeface="Palatino Linotype" panose="02040502050505030304" pitchFamily="18" charset="0"/>
              </a:rPr>
              <a:t>:</a:t>
            </a:r>
            <a:r>
              <a:rPr lang="en-US" sz="2000" dirty="0">
                <a:solidFill>
                  <a:srgbClr val="056FBE"/>
                </a:solidFill>
                <a:latin typeface="Palatino Linotype" panose="02040502050505030304" pitchFamily="18" charset="0"/>
              </a:rPr>
              <a:t> PACE is accessible to every eligible consumer in the Commonwealth of MA and recognized as an extraordinarily innovative, accessible, valuable and effective model of care for individuals with significant health care needs.</a:t>
            </a:r>
          </a:p>
        </p:txBody>
      </p:sp>
      <p:sp>
        <p:nvSpPr>
          <p:cNvPr id="18" name="Rectangle 17">
            <a:extLst>
              <a:ext uri="{FF2B5EF4-FFF2-40B4-BE49-F238E27FC236}">
                <a16:creationId xmlns:a16="http://schemas.microsoft.com/office/drawing/2014/main" id="{83AFD901-C394-D66C-732C-A53BEBBFA6AC}"/>
              </a:ext>
            </a:extLst>
          </p:cNvPr>
          <p:cNvSpPr/>
          <p:nvPr/>
        </p:nvSpPr>
        <p:spPr>
          <a:xfrm>
            <a:off x="1621411" y="1684002"/>
            <a:ext cx="8961120" cy="365760"/>
          </a:xfrm>
          <a:prstGeom prst="rect">
            <a:avLst/>
          </a:prstGeom>
          <a:solidFill>
            <a:srgbClr val="056FB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dirty="0"/>
          </a:p>
        </p:txBody>
      </p:sp>
      <p:sp>
        <p:nvSpPr>
          <p:cNvPr id="20" name="TextBox 19">
            <a:extLst>
              <a:ext uri="{FF2B5EF4-FFF2-40B4-BE49-F238E27FC236}">
                <a16:creationId xmlns:a16="http://schemas.microsoft.com/office/drawing/2014/main" id="{51FC1007-7AF7-CA46-12FC-6DC6578CA709}"/>
              </a:ext>
            </a:extLst>
          </p:cNvPr>
          <p:cNvSpPr txBox="1"/>
          <p:nvPr/>
        </p:nvSpPr>
        <p:spPr>
          <a:xfrm>
            <a:off x="2082738" y="321024"/>
            <a:ext cx="8236857" cy="923330"/>
          </a:xfrm>
          <a:prstGeom prst="rect">
            <a:avLst/>
          </a:prstGeom>
          <a:noFill/>
        </p:spPr>
        <p:txBody>
          <a:bodyPr wrap="square">
            <a:spAutoFit/>
          </a:bodyPr>
          <a:lstStyle/>
          <a:p>
            <a:pPr algn="ctr">
              <a:lnSpc>
                <a:spcPct val="90000"/>
              </a:lnSpc>
              <a:spcBef>
                <a:spcPct val="0"/>
              </a:spcBef>
              <a:spcAft>
                <a:spcPts val="600"/>
              </a:spcAft>
            </a:pPr>
            <a:r>
              <a:rPr lang="en-US" sz="6000" b="1" dirty="0">
                <a:solidFill>
                  <a:srgbClr val="E6A209"/>
                </a:solidFill>
                <a:latin typeface="Palatino Linotype" panose="02040502050505030304" pitchFamily="18" charset="0"/>
                <a:ea typeface="+mj-ea"/>
                <a:cs typeface="Arial"/>
              </a:rPr>
              <a:t>Our Mission &amp; Vision</a:t>
            </a:r>
          </a:p>
        </p:txBody>
      </p:sp>
    </p:spTree>
    <p:extLst>
      <p:ext uri="{BB962C8B-B14F-4D97-AF65-F5344CB8AC3E}">
        <p14:creationId xmlns:p14="http://schemas.microsoft.com/office/powerpoint/2010/main" val="3390438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6E8B59-6760-F739-0211-D4FE7F2D11AA}"/>
              </a:ext>
            </a:extLst>
          </p:cNvPr>
          <p:cNvSpPr/>
          <p:nvPr/>
        </p:nvSpPr>
        <p:spPr>
          <a:xfrm>
            <a:off x="-1" y="6126665"/>
            <a:ext cx="4255294" cy="741929"/>
          </a:xfrm>
          <a:custGeom>
            <a:avLst/>
            <a:gdLst>
              <a:gd name="connsiteX0" fmla="*/ 0 w 5973580"/>
              <a:gd name="connsiteY0" fmla="*/ 0 h 2210810"/>
              <a:gd name="connsiteX1" fmla="*/ 5973580 w 5973580"/>
              <a:gd name="connsiteY1" fmla="*/ 0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0 h 2210810"/>
              <a:gd name="connsiteX1" fmla="*/ 5681272 w 5973580"/>
              <a:gd name="connsiteY1" fmla="*/ 734518 h 2210810"/>
              <a:gd name="connsiteX2" fmla="*/ 5973580 w 5973580"/>
              <a:gd name="connsiteY2" fmla="*/ 2210810 h 2210810"/>
              <a:gd name="connsiteX3" fmla="*/ 0 w 5973580"/>
              <a:gd name="connsiteY3" fmla="*/ 2210810 h 2210810"/>
              <a:gd name="connsiteX4" fmla="*/ 0 w 5973580"/>
              <a:gd name="connsiteY4" fmla="*/ 0 h 2210810"/>
              <a:gd name="connsiteX0" fmla="*/ 0 w 5973580"/>
              <a:gd name="connsiteY0" fmla="*/ 612452 h 2823262"/>
              <a:gd name="connsiteX1" fmla="*/ 5681272 w 5973580"/>
              <a:gd name="connsiteY1" fmla="*/ 1346970 h 2823262"/>
              <a:gd name="connsiteX2" fmla="*/ 5973580 w 5973580"/>
              <a:gd name="connsiteY2" fmla="*/ 2823262 h 2823262"/>
              <a:gd name="connsiteX3" fmla="*/ 0 w 5973580"/>
              <a:gd name="connsiteY3" fmla="*/ 2823262 h 2823262"/>
              <a:gd name="connsiteX4" fmla="*/ 0 w 5973580"/>
              <a:gd name="connsiteY4" fmla="*/ 612452 h 282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3580" h="2823262">
                <a:moveTo>
                  <a:pt x="0" y="612452"/>
                </a:moveTo>
                <a:cubicBezTo>
                  <a:pt x="1893757" y="857291"/>
                  <a:pt x="3810001" y="-1333770"/>
                  <a:pt x="5681272" y="1346970"/>
                </a:cubicBezTo>
                <a:lnTo>
                  <a:pt x="5973580" y="2823262"/>
                </a:lnTo>
                <a:lnTo>
                  <a:pt x="0" y="2823262"/>
                </a:lnTo>
                <a:lnTo>
                  <a:pt x="0" y="612452"/>
                </a:lnTo>
                <a:close/>
              </a:path>
            </a:pathLst>
          </a:custGeom>
          <a:solidFill>
            <a:schemeClr val="accent5">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ctrTitle"/>
          </p:nvPr>
        </p:nvSpPr>
        <p:spPr>
          <a:xfrm>
            <a:off x="4687348" y="2843433"/>
            <a:ext cx="4369641" cy="380873"/>
          </a:xfrm>
        </p:spPr>
        <p:txBody>
          <a:bodyPr>
            <a:normAutofit fontScale="90000"/>
          </a:bodyPr>
          <a:lstStyle/>
          <a:p>
            <a:r>
              <a:rPr lang="en-US" dirty="0"/>
              <a:t> </a:t>
            </a:r>
          </a:p>
        </p:txBody>
      </p:sp>
      <p:grpSp>
        <p:nvGrpSpPr>
          <p:cNvPr id="10" name="Group 9">
            <a:extLst>
              <a:ext uri="{FF2B5EF4-FFF2-40B4-BE49-F238E27FC236}">
                <a16:creationId xmlns:a16="http://schemas.microsoft.com/office/drawing/2014/main" id="{032B017A-09B1-3F71-49BB-34FE37E73F62}"/>
              </a:ext>
            </a:extLst>
          </p:cNvPr>
          <p:cNvGrpSpPr/>
          <p:nvPr/>
        </p:nvGrpSpPr>
        <p:grpSpPr>
          <a:xfrm>
            <a:off x="225576" y="6268519"/>
            <a:ext cx="6823135" cy="595109"/>
            <a:chOff x="554294" y="3360370"/>
            <a:chExt cx="5508610" cy="595109"/>
          </a:xfrm>
        </p:grpSpPr>
        <p:sp>
          <p:nvSpPr>
            <p:cNvPr id="11" name="TextBox 10">
              <a:extLst>
                <a:ext uri="{FF2B5EF4-FFF2-40B4-BE49-F238E27FC236}">
                  <a16:creationId xmlns:a16="http://schemas.microsoft.com/office/drawing/2014/main" id="{41E0BDDF-F337-C853-5519-088348598ACC}"/>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12" name="TextBox 11">
              <a:extLst>
                <a:ext uri="{FF2B5EF4-FFF2-40B4-BE49-F238E27FC236}">
                  <a16:creationId xmlns:a16="http://schemas.microsoft.com/office/drawing/2014/main" id="{D2E0C797-8C7F-67E0-43D0-8701225DAC30}"/>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grpSp>
        <p:nvGrpSpPr>
          <p:cNvPr id="3" name="Group 2">
            <a:extLst>
              <a:ext uri="{FF2B5EF4-FFF2-40B4-BE49-F238E27FC236}">
                <a16:creationId xmlns:a16="http://schemas.microsoft.com/office/drawing/2014/main" id="{3FDD5FD5-25BA-8367-73DD-9B4B6FDECB0A}"/>
              </a:ext>
            </a:extLst>
          </p:cNvPr>
          <p:cNvGrpSpPr/>
          <p:nvPr/>
        </p:nvGrpSpPr>
        <p:grpSpPr>
          <a:xfrm>
            <a:off x="225576" y="6268519"/>
            <a:ext cx="6823135" cy="595109"/>
            <a:chOff x="554294" y="3360370"/>
            <a:chExt cx="5508610" cy="595109"/>
          </a:xfrm>
        </p:grpSpPr>
        <p:sp>
          <p:nvSpPr>
            <p:cNvPr id="4" name="TextBox 3">
              <a:extLst>
                <a:ext uri="{FF2B5EF4-FFF2-40B4-BE49-F238E27FC236}">
                  <a16:creationId xmlns:a16="http://schemas.microsoft.com/office/drawing/2014/main" id="{C806E6BB-1F8E-A79A-F420-0DCC1A231840}"/>
                </a:ext>
              </a:extLst>
            </p:cNvPr>
            <p:cNvSpPr txBox="1"/>
            <p:nvPr/>
          </p:nvSpPr>
          <p:spPr>
            <a:xfrm>
              <a:off x="1552411" y="3549741"/>
              <a:ext cx="4510493" cy="400110"/>
            </a:xfrm>
            <a:prstGeom prst="rect">
              <a:avLst/>
            </a:prstGeom>
            <a:noFill/>
          </p:spPr>
          <p:txBody>
            <a:bodyPr wrap="square" rtlCol="0">
              <a:spAutoFit/>
            </a:bodyPr>
            <a:lstStyle/>
            <a:p>
              <a:r>
                <a:rPr lang="en-US" sz="1000" i="1" dirty="0">
                  <a:solidFill>
                    <a:schemeClr val="bg1"/>
                  </a:solidFill>
                  <a:latin typeface="Palatino Linotype" panose="02040502050505030304" pitchFamily="18" charset="0"/>
                </a:rPr>
                <a:t>All you need in one place. </a:t>
              </a:r>
            </a:p>
            <a:p>
              <a:r>
                <a:rPr lang="en-US" sz="1000" i="1" dirty="0">
                  <a:solidFill>
                    <a:schemeClr val="bg1"/>
                  </a:solidFill>
                  <a:latin typeface="Palatino Linotype" panose="02040502050505030304" pitchFamily="18" charset="0"/>
                </a:rPr>
                <a:t>	                   </a:t>
              </a:r>
              <a:r>
                <a:rPr lang="en-US" sz="1000" dirty="0">
                  <a:solidFill>
                    <a:schemeClr val="accent4"/>
                  </a:solidFill>
                  <a:latin typeface="Palatino Linotype" panose="02040502050505030304" pitchFamily="18" charset="0"/>
                </a:rPr>
                <a:t> masspace.net</a:t>
              </a:r>
              <a:endParaRPr lang="en-US" sz="1000" i="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47639F62-54FB-9467-DCFE-FC297C190663}"/>
                </a:ext>
              </a:extLst>
            </p:cNvPr>
            <p:cNvSpPr txBox="1"/>
            <p:nvPr userDrawn="1"/>
          </p:nvSpPr>
          <p:spPr>
            <a:xfrm>
              <a:off x="554294" y="3360370"/>
              <a:ext cx="2829949" cy="595109"/>
            </a:xfrm>
            <a:prstGeom prst="rect">
              <a:avLst/>
            </a:prstGeom>
            <a:noFill/>
          </p:spPr>
          <p:txBody>
            <a:bodyPr wrap="square" rtlCol="0">
              <a:noAutofit/>
            </a:bodyPr>
            <a:lstStyle/>
            <a:p>
              <a:r>
                <a:rPr lang="en-US" sz="3200" b="1" dirty="0">
                  <a:solidFill>
                    <a:schemeClr val="bg1"/>
                  </a:solidFill>
                  <a:latin typeface="Palatino Linotype" panose="02040502050505030304" pitchFamily="18" charset="0"/>
                </a:rPr>
                <a:t>PACE</a:t>
              </a:r>
              <a:r>
                <a:rPr lang="en-US" sz="3200" b="1" dirty="0">
                  <a:solidFill>
                    <a:schemeClr val="bg1"/>
                  </a:solidFill>
                  <a:latin typeface="Avenir Black" panose="02000503020000020003" pitchFamily="2" charset="0"/>
                </a:rPr>
                <a:t> </a:t>
              </a:r>
            </a:p>
          </p:txBody>
        </p:sp>
      </p:grpSp>
      <p:sp>
        <p:nvSpPr>
          <p:cNvPr id="6" name="TextBox 5">
            <a:extLst>
              <a:ext uri="{FF2B5EF4-FFF2-40B4-BE49-F238E27FC236}">
                <a16:creationId xmlns:a16="http://schemas.microsoft.com/office/drawing/2014/main" id="{F5AE30D6-F190-9F45-3DB0-A9AB857D4A48}"/>
              </a:ext>
            </a:extLst>
          </p:cNvPr>
          <p:cNvSpPr txBox="1"/>
          <p:nvPr/>
        </p:nvSpPr>
        <p:spPr>
          <a:xfrm>
            <a:off x="254000" y="599196"/>
            <a:ext cx="6677435" cy="6186309"/>
          </a:xfrm>
          <a:prstGeom prst="rect">
            <a:avLst/>
          </a:prstGeom>
          <a:noFill/>
        </p:spPr>
        <p:txBody>
          <a:bodyPr wrap="square">
            <a:spAutoFit/>
          </a:bodyPr>
          <a:lstStyle/>
          <a:p>
            <a:r>
              <a:rPr lang="en-US" sz="3600" u="sng" kern="1200" dirty="0">
                <a:latin typeface="Palatino Linotype" panose="02040502050505030304" pitchFamily="18" charset="0"/>
              </a:rPr>
              <a:t>Contact:</a:t>
            </a:r>
          </a:p>
          <a:p>
            <a:r>
              <a:rPr lang="en-US" sz="2400" b="1" dirty="0">
                <a:latin typeface="Palatino Linotype" panose="02040502050505030304" pitchFamily="18" charset="0"/>
              </a:rPr>
              <a:t>Jennifer Maynard Batcheller, DHSc, MPA, RN</a:t>
            </a:r>
          </a:p>
          <a:p>
            <a:r>
              <a:rPr lang="en-US" sz="2400" kern="1200" dirty="0">
                <a:latin typeface="Palatino Linotype" panose="02040502050505030304" pitchFamily="18" charset="0"/>
              </a:rPr>
              <a:t>Executive Director</a:t>
            </a:r>
            <a:br>
              <a:rPr lang="en-US" sz="2400" kern="1200" dirty="0">
                <a:latin typeface="Palatino Linotype" panose="02040502050505030304" pitchFamily="18" charset="0"/>
              </a:rPr>
            </a:br>
            <a:r>
              <a:rPr lang="en-US" sz="2400" u="sng" kern="1200" dirty="0">
                <a:latin typeface="Palatino Linotype" panose="02040502050505030304" pitchFamily="18" charset="0"/>
                <a:hlinkClick r:id="rId3"/>
              </a:rPr>
              <a:t>jmaynard</a:t>
            </a:r>
            <a:r>
              <a:rPr lang="en-US" sz="2400" kern="1200" dirty="0">
                <a:latin typeface="Palatino Linotype" panose="02040502050505030304" pitchFamily="18" charset="0"/>
                <a:hlinkClick r:id="rId3"/>
              </a:rPr>
              <a:t>@masspace.net</a:t>
            </a:r>
            <a:r>
              <a:rPr lang="en-US" sz="2400" kern="1200" dirty="0">
                <a:latin typeface="Palatino Linotype" panose="02040502050505030304" pitchFamily="18" charset="0"/>
              </a:rPr>
              <a:t> </a:t>
            </a:r>
            <a:br>
              <a:rPr lang="en-US" sz="2400" kern="1200" dirty="0">
                <a:latin typeface="Palatino Linotype" panose="02040502050505030304" pitchFamily="18" charset="0"/>
                <a:cs typeface="Calibri Light"/>
              </a:rPr>
            </a:br>
            <a:endParaRPr lang="en-US" sz="2400" kern="1200" dirty="0">
              <a:latin typeface="Palatino Linotype" panose="02040502050505030304" pitchFamily="18" charset="0"/>
              <a:cs typeface="Calibri Light"/>
            </a:endParaRPr>
          </a:p>
          <a:p>
            <a:r>
              <a:rPr lang="en-US" sz="2400" b="1" dirty="0">
                <a:latin typeface="Palatino Linotype" panose="02040502050505030304" pitchFamily="18" charset="0"/>
                <a:cs typeface="Calibri Light"/>
              </a:rPr>
              <a:t>Anne Rogers                                               </a:t>
            </a:r>
            <a:r>
              <a:rPr lang="en-US" sz="2400" dirty="0">
                <a:latin typeface="Palatino Linotype" panose="02040502050505030304" pitchFamily="18" charset="0"/>
                <a:cs typeface="Calibri Light"/>
              </a:rPr>
              <a:t>Program &amp; Communications Associate</a:t>
            </a:r>
          </a:p>
          <a:p>
            <a:r>
              <a:rPr lang="en-US" sz="2400" dirty="0">
                <a:latin typeface="Palatino Linotype" panose="02040502050505030304" pitchFamily="18" charset="0"/>
                <a:cs typeface="Calibri Light"/>
                <a:hlinkClick r:id="rId4"/>
              </a:rPr>
              <a:t>arogers@masspace.net</a:t>
            </a:r>
            <a:r>
              <a:rPr lang="en-US" sz="2400" dirty="0">
                <a:latin typeface="Palatino Linotype" panose="02040502050505030304" pitchFamily="18" charset="0"/>
                <a:cs typeface="Calibri Light"/>
              </a:rPr>
              <a:t> </a:t>
            </a:r>
            <a:br>
              <a:rPr lang="en-US" sz="2400" dirty="0">
                <a:latin typeface="Palatino Linotype" panose="02040502050505030304" pitchFamily="18" charset="0"/>
              </a:rPr>
            </a:br>
            <a:endParaRPr lang="en-US" sz="2400" dirty="0">
              <a:latin typeface="Palatino Linotype" panose="02040502050505030304" pitchFamily="18" charset="0"/>
              <a:cs typeface="Calibri Light"/>
            </a:endParaRPr>
          </a:p>
          <a:p>
            <a:r>
              <a:rPr lang="en-US" sz="3600" u="sng" dirty="0">
                <a:latin typeface="Palatino Linotype" panose="02040502050505030304" pitchFamily="18" charset="0"/>
                <a:cs typeface="Calibri Light"/>
              </a:rPr>
              <a:t>Connect</a:t>
            </a:r>
            <a:r>
              <a:rPr lang="en-US" sz="3600" dirty="0">
                <a:latin typeface="Palatino Linotype" panose="02040502050505030304" pitchFamily="18" charset="0"/>
                <a:cs typeface="Calibri Light"/>
              </a:rPr>
              <a:t>:</a:t>
            </a:r>
          </a:p>
          <a:p>
            <a:r>
              <a:rPr lang="en-US" sz="2400" dirty="0">
                <a:hlinkClick r:id="rId5"/>
              </a:rPr>
              <a:t>LinkedIn</a:t>
            </a:r>
            <a:endParaRPr lang="en-US" sz="2400" dirty="0"/>
          </a:p>
          <a:p>
            <a:r>
              <a:rPr lang="en-US" sz="2400" dirty="0">
                <a:hlinkClick r:id="rId6"/>
              </a:rPr>
              <a:t>Facebook</a:t>
            </a:r>
            <a:endParaRPr lang="en-US" sz="2400" dirty="0"/>
          </a:p>
          <a:p>
            <a:r>
              <a:rPr lang="en-US" sz="2400" dirty="0">
                <a:hlinkClick r:id="rId7"/>
              </a:rPr>
              <a:t>Twitter/X</a:t>
            </a:r>
            <a:endParaRPr lang="en-US" sz="2400" dirty="0"/>
          </a:p>
          <a:p>
            <a:r>
              <a:rPr lang="en-US" sz="2400" dirty="0">
                <a:hlinkClick r:id="rId8"/>
              </a:rPr>
              <a:t>Vimeo</a:t>
            </a:r>
            <a:endParaRPr lang="en-US" sz="2400" dirty="0"/>
          </a:p>
          <a:p>
            <a:endParaRPr lang="en-US" sz="3600" dirty="0"/>
          </a:p>
        </p:txBody>
      </p:sp>
      <p:pic>
        <p:nvPicPr>
          <p:cNvPr id="7" name="Picture 4" descr="Logo, company name&#10;&#10;Description automatically generated">
            <a:extLst>
              <a:ext uri="{FF2B5EF4-FFF2-40B4-BE49-F238E27FC236}">
                <a16:creationId xmlns:a16="http://schemas.microsoft.com/office/drawing/2014/main" id="{B1FB3652-9BEA-116D-E4F9-6B04367DD95E}"/>
              </a:ext>
            </a:extLst>
          </p:cNvPr>
          <p:cNvPicPr>
            <a:picLocks noChangeAspect="1"/>
          </p:cNvPicPr>
          <p:nvPr/>
        </p:nvPicPr>
        <p:blipFill>
          <a:blip r:embed="rId9"/>
          <a:stretch>
            <a:fillRect/>
          </a:stretch>
        </p:blipFill>
        <p:spPr>
          <a:xfrm>
            <a:off x="6872168" y="3747957"/>
            <a:ext cx="4942280" cy="2520562"/>
          </a:xfrm>
          <a:prstGeom prst="rect">
            <a:avLst/>
          </a:prstGeom>
        </p:spPr>
      </p:pic>
      <p:sp>
        <p:nvSpPr>
          <p:cNvPr id="5" name="TextBox 4">
            <a:extLst>
              <a:ext uri="{FF2B5EF4-FFF2-40B4-BE49-F238E27FC236}">
                <a16:creationId xmlns:a16="http://schemas.microsoft.com/office/drawing/2014/main" id="{7D2A5214-9A0D-D0C3-84DD-4EAF4E4289C3}"/>
              </a:ext>
            </a:extLst>
          </p:cNvPr>
          <p:cNvSpPr txBox="1"/>
          <p:nvPr/>
        </p:nvSpPr>
        <p:spPr>
          <a:xfrm>
            <a:off x="7213600" y="2012436"/>
            <a:ext cx="3924300" cy="830997"/>
          </a:xfrm>
          <a:prstGeom prst="rect">
            <a:avLst/>
          </a:prstGeom>
          <a:noFill/>
        </p:spPr>
        <p:txBody>
          <a:bodyPr wrap="square" rtlCol="0">
            <a:spAutoFit/>
          </a:bodyPr>
          <a:lstStyle/>
          <a:p>
            <a:pPr algn="ctr"/>
            <a:r>
              <a:rPr lang="en-US" sz="4800" dirty="0">
                <a:solidFill>
                  <a:schemeClr val="accent1"/>
                </a:solidFill>
                <a:latin typeface="Lucida Calligraphy" panose="03010101010101010101" pitchFamily="66" charset="0"/>
              </a:rPr>
              <a:t>Thank you!</a:t>
            </a:r>
          </a:p>
        </p:txBody>
      </p:sp>
    </p:spTree>
    <p:extLst>
      <p:ext uri="{BB962C8B-B14F-4D97-AF65-F5344CB8AC3E}">
        <p14:creationId xmlns:p14="http://schemas.microsoft.com/office/powerpoint/2010/main" val="3553169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10911</TotalTime>
  <Words>1454</Words>
  <Application>Microsoft Office PowerPoint</Application>
  <PresentationFormat>Widescreen</PresentationFormat>
  <Paragraphs>253</Paragraphs>
  <Slides>17</Slides>
  <Notes>17</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Arial</vt:lpstr>
      <vt:lpstr>Avenir Black</vt:lpstr>
      <vt:lpstr>Avenir Next LT Pro</vt:lpstr>
      <vt:lpstr>Calibri</vt:lpstr>
      <vt:lpstr>Calibri Light</vt:lpstr>
      <vt:lpstr>Courier New</vt:lpstr>
      <vt:lpstr>Lucida Calligraphy</vt:lpstr>
      <vt:lpstr>Palatino Linotype</vt:lpstr>
      <vt:lpstr>Wingdings</vt:lpstr>
      <vt:lpstr>Office Theme</vt:lpstr>
      <vt:lpstr> An Overview of PACE  Dignity Alliance      Study Session  5/26/2026</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PACE Legislative Briefing</dc:title>
  <dc:creator>Taylor Nelson</dc:creator>
  <cp:lastModifiedBy>Jennnifer Maynard</cp:lastModifiedBy>
  <cp:revision>108</cp:revision>
  <cp:lastPrinted>2023-10-25T17:32:08Z</cp:lastPrinted>
  <dcterms:created xsi:type="dcterms:W3CDTF">2023-10-23T16:26:28Z</dcterms:created>
  <dcterms:modified xsi:type="dcterms:W3CDTF">2026-05-26T17:47:16Z</dcterms:modified>
</cp:coreProperties>
</file>