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notesMasterIdLst>
    <p:notesMasterId r:id="rId13"/>
  </p:notesMasterIdLst>
  <p:sldIdLst>
    <p:sldId id="256" r:id="rId2"/>
    <p:sldId id="260" r:id="rId3"/>
    <p:sldId id="262" r:id="rId4"/>
    <p:sldId id="275" r:id="rId5"/>
    <p:sldId id="268" r:id="rId6"/>
    <p:sldId id="274" r:id="rId7"/>
    <p:sldId id="264" r:id="rId8"/>
    <p:sldId id="267" r:id="rId9"/>
    <p:sldId id="269" r:id="rId10"/>
    <p:sldId id="271" r:id="rId11"/>
    <p:sldId id="27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8F3E8A-C4D1-44BF-A980-002E8C779D64}" v="5" dt="2026-03-03T18:40:38.9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7" d="100"/>
          <a:sy n="77" d="100"/>
        </p:scale>
        <p:origin x="86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ynn Gerhard" userId="fdde72b2-9eee-401a-bbb0-457395382777" providerId="ADAL" clId="{C9AD6527-2421-45D2-B041-237AB74D9F4D}"/>
    <pc:docChg chg="custSel addSld delSld modSld sldOrd">
      <pc:chgData name="Wynn Gerhard" userId="fdde72b2-9eee-401a-bbb0-457395382777" providerId="ADAL" clId="{C9AD6527-2421-45D2-B041-237AB74D9F4D}" dt="2026-03-03T18:43:17.326" v="233" actId="2696"/>
      <pc:docMkLst>
        <pc:docMk/>
      </pc:docMkLst>
      <pc:sldChg chg="modSp mod">
        <pc:chgData name="Wynn Gerhard" userId="fdde72b2-9eee-401a-bbb0-457395382777" providerId="ADAL" clId="{C9AD6527-2421-45D2-B041-237AB74D9F4D}" dt="2026-02-26T16:41:40.832" v="204" actId="207"/>
        <pc:sldMkLst>
          <pc:docMk/>
          <pc:sldMk cId="3864743199" sldId="256"/>
        </pc:sldMkLst>
        <pc:spChg chg="mod">
          <ac:chgData name="Wynn Gerhard" userId="fdde72b2-9eee-401a-bbb0-457395382777" providerId="ADAL" clId="{C9AD6527-2421-45D2-B041-237AB74D9F4D}" dt="2026-02-26T16:41:40.832" v="204" actId="207"/>
          <ac:spMkLst>
            <pc:docMk/>
            <pc:sldMk cId="3864743199" sldId="256"/>
            <ac:spMk id="4" creationId="{BAEB04D1-7B03-B57E-57A4-FCE36D2E3ED1}"/>
          </ac:spMkLst>
        </pc:spChg>
      </pc:sldChg>
      <pc:sldChg chg="add ord">
        <pc:chgData name="Wynn Gerhard" userId="fdde72b2-9eee-401a-bbb0-457395382777" providerId="ADAL" clId="{C9AD6527-2421-45D2-B041-237AB74D9F4D}" dt="2026-03-03T18:41:37.876" v="232"/>
        <pc:sldMkLst>
          <pc:docMk/>
          <pc:sldMk cId="0" sldId="260"/>
        </pc:sldMkLst>
      </pc:sldChg>
      <pc:sldChg chg="modSp mod">
        <pc:chgData name="Wynn Gerhard" userId="fdde72b2-9eee-401a-bbb0-457395382777" providerId="ADAL" clId="{C9AD6527-2421-45D2-B041-237AB74D9F4D}" dt="2026-03-03T18:31:16.767" v="226" actId="20577"/>
        <pc:sldMkLst>
          <pc:docMk/>
          <pc:sldMk cId="0" sldId="262"/>
        </pc:sldMkLst>
        <pc:spChg chg="mod">
          <ac:chgData name="Wynn Gerhard" userId="fdde72b2-9eee-401a-bbb0-457395382777" providerId="ADAL" clId="{C9AD6527-2421-45D2-B041-237AB74D9F4D}" dt="2026-03-03T18:31:16.767" v="226" actId="20577"/>
          <ac:spMkLst>
            <pc:docMk/>
            <pc:sldMk cId="0" sldId="262"/>
            <ac:spMk id="153" creationId="{00000000-0000-0000-0000-000000000000}"/>
          </ac:spMkLst>
        </pc:spChg>
      </pc:sldChg>
      <pc:sldChg chg="del ord">
        <pc:chgData name="Wynn Gerhard" userId="fdde72b2-9eee-401a-bbb0-457395382777" providerId="ADAL" clId="{C9AD6527-2421-45D2-B041-237AB74D9F4D}" dt="2026-03-03T18:43:17.326" v="233" actId="2696"/>
        <pc:sldMkLst>
          <pc:docMk/>
          <pc:sldMk cId="0" sldId="263"/>
        </pc:sldMkLst>
      </pc:sldChg>
      <pc:sldChg chg="modSp mod">
        <pc:chgData name="Wynn Gerhard" userId="fdde72b2-9eee-401a-bbb0-457395382777" providerId="ADAL" clId="{C9AD6527-2421-45D2-B041-237AB74D9F4D}" dt="2026-02-26T18:11:04.544" v="210" actId="20577"/>
        <pc:sldMkLst>
          <pc:docMk/>
          <pc:sldMk cId="0" sldId="267"/>
        </pc:sldMkLst>
        <pc:spChg chg="mod">
          <ac:chgData name="Wynn Gerhard" userId="fdde72b2-9eee-401a-bbb0-457395382777" providerId="ADAL" clId="{C9AD6527-2421-45D2-B041-237AB74D9F4D}" dt="2026-02-26T18:11:04.544" v="210" actId="20577"/>
          <ac:spMkLst>
            <pc:docMk/>
            <pc:sldMk cId="0" sldId="267"/>
            <ac:spMk id="209" creationId="{00000000-0000-0000-0000-000000000000}"/>
          </ac:spMkLst>
        </pc:spChg>
      </pc:sldChg>
      <pc:sldChg chg="modSp add mod setBg">
        <pc:chgData name="Wynn Gerhard" userId="fdde72b2-9eee-401a-bbb0-457395382777" providerId="ADAL" clId="{C9AD6527-2421-45D2-B041-237AB74D9F4D}" dt="2026-03-02T16:43:14.503" v="213" actId="27636"/>
        <pc:sldMkLst>
          <pc:docMk/>
          <pc:sldMk cId="0" sldId="269"/>
        </pc:sldMkLst>
        <pc:spChg chg="mod">
          <ac:chgData name="Wynn Gerhard" userId="fdde72b2-9eee-401a-bbb0-457395382777" providerId="ADAL" clId="{C9AD6527-2421-45D2-B041-237AB74D9F4D}" dt="2026-03-02T16:43:14.503" v="213" actId="27636"/>
          <ac:spMkLst>
            <pc:docMk/>
            <pc:sldMk cId="0" sldId="269"/>
            <ac:spMk id="225" creationId="{00000000-0000-0000-0000-000000000000}"/>
          </ac:spMkLst>
        </pc:spChg>
      </pc:sldChg>
      <pc:sldChg chg="new del">
        <pc:chgData name="Wynn Gerhard" userId="fdde72b2-9eee-401a-bbb0-457395382777" providerId="ADAL" clId="{C9AD6527-2421-45D2-B041-237AB74D9F4D}" dt="2026-03-02T16:43:22.650" v="214" actId="2696"/>
        <pc:sldMkLst>
          <pc:docMk/>
          <pc:sldMk cId="573911971" sldId="276"/>
        </pc:sldMkLst>
      </pc:sldChg>
      <pc:sldChg chg="addSp delSp modSp new del mod chgLayout">
        <pc:chgData name="Wynn Gerhard" userId="fdde72b2-9eee-401a-bbb0-457395382777" providerId="ADAL" clId="{C9AD6527-2421-45D2-B041-237AB74D9F4D}" dt="2026-03-03T18:41:13.352" v="230" actId="2696"/>
        <pc:sldMkLst>
          <pc:docMk/>
          <pc:sldMk cId="3151714704" sldId="276"/>
        </pc:sldMkLst>
        <pc:spChg chg="del">
          <ac:chgData name="Wynn Gerhard" userId="fdde72b2-9eee-401a-bbb0-457395382777" providerId="ADAL" clId="{C9AD6527-2421-45D2-B041-237AB74D9F4D}" dt="2026-03-03T18:40:25.506" v="228" actId="6264"/>
          <ac:spMkLst>
            <pc:docMk/>
            <pc:sldMk cId="3151714704" sldId="276"/>
            <ac:spMk id="2" creationId="{20063C3A-F9A9-4DE5-0C76-A05042AC9ADF}"/>
          </ac:spMkLst>
        </pc:spChg>
        <pc:spChg chg="del">
          <ac:chgData name="Wynn Gerhard" userId="fdde72b2-9eee-401a-bbb0-457395382777" providerId="ADAL" clId="{C9AD6527-2421-45D2-B041-237AB74D9F4D}" dt="2026-03-03T18:40:25.506" v="228" actId="6264"/>
          <ac:spMkLst>
            <pc:docMk/>
            <pc:sldMk cId="3151714704" sldId="276"/>
            <ac:spMk id="3" creationId="{55F232EC-8C51-5AEC-984D-0D9D25B77653}"/>
          </ac:spMkLst>
        </pc:spChg>
        <pc:spChg chg="add mod ord">
          <ac:chgData name="Wynn Gerhard" userId="fdde72b2-9eee-401a-bbb0-457395382777" providerId="ADAL" clId="{C9AD6527-2421-45D2-B041-237AB74D9F4D}" dt="2026-03-03T18:40:25.506" v="228" actId="6264"/>
          <ac:spMkLst>
            <pc:docMk/>
            <pc:sldMk cId="3151714704" sldId="276"/>
            <ac:spMk id="4" creationId="{87E42C6D-9C07-0CBA-8C8B-666FF3214A1D}"/>
          </ac:spMkLst>
        </pc:spChg>
        <pc:spChg chg="add mod ord">
          <ac:chgData name="Wynn Gerhard" userId="fdde72b2-9eee-401a-bbb0-457395382777" providerId="ADAL" clId="{C9AD6527-2421-45D2-B041-237AB74D9F4D}" dt="2026-03-03T18:40:25.506" v="228" actId="6264"/>
          <ac:spMkLst>
            <pc:docMk/>
            <pc:sldMk cId="3151714704" sldId="276"/>
            <ac:spMk id="5" creationId="{94CF5FD5-A873-1589-7DB7-589EB8B360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A6EF9-0175-40B3-B89E-48898D016637}"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41E1F-7D21-4159-85B1-9014498BE958}" type="slidenum">
              <a:rPr lang="en-US" smtClean="0"/>
              <a:t>‹#›</a:t>
            </a:fld>
            <a:endParaRPr lang="en-US"/>
          </a:p>
        </p:txBody>
      </p:sp>
    </p:spTree>
    <p:extLst>
      <p:ext uri="{BB962C8B-B14F-4D97-AF65-F5344CB8AC3E}">
        <p14:creationId xmlns:p14="http://schemas.microsoft.com/office/powerpoint/2010/main" val="415809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sz="1200" b="1" dirty="0">
              <a:solidFill>
                <a:schemeClr val="dk1"/>
              </a:solidFill>
              <a:latin typeface="Arial"/>
              <a:ea typeface="Arial"/>
              <a:cs typeface="Arial"/>
              <a:sym typeface="Arial"/>
            </a:endParaRPr>
          </a:p>
          <a:p>
            <a:pPr marL="0" lvl="0" indent="0" algn="l" rtl="0">
              <a:spcBef>
                <a:spcPts val="0"/>
              </a:spcBef>
              <a:spcAft>
                <a:spcPts val="0"/>
              </a:spcAft>
              <a:buNone/>
            </a:pPr>
            <a:endParaRPr lang="en-US" sz="1200" b="1" dirty="0">
              <a:solidFill>
                <a:schemeClr val="dk1"/>
              </a:solidFill>
              <a:latin typeface="Arial"/>
              <a:ea typeface="Arial"/>
              <a:cs typeface="Arial"/>
              <a:sym typeface="Arial"/>
            </a:endParaRPr>
          </a:p>
          <a:p>
            <a:pPr marL="0" lvl="0" indent="0" algn="l" rtl="0">
              <a:spcBef>
                <a:spcPts val="0"/>
              </a:spcBef>
              <a:spcAft>
                <a:spcPts val="0"/>
              </a:spcAft>
              <a:buNone/>
            </a:pPr>
            <a:r>
              <a:rPr lang="en-US" sz="1200" b="1" dirty="0">
                <a:solidFill>
                  <a:schemeClr val="dk1"/>
                </a:solidFill>
                <a:latin typeface="Arial"/>
                <a:ea typeface="Arial"/>
                <a:cs typeface="Arial"/>
                <a:sym typeface="Arial"/>
              </a:rPr>
              <a:t>Brief history in Mass- Background</a:t>
            </a:r>
            <a:r>
              <a:rPr lang="en-US" sz="1200" dirty="0">
                <a:solidFill>
                  <a:schemeClr val="dk1"/>
                </a:solidFill>
                <a:latin typeface="Arial"/>
                <a:ea typeface="Arial"/>
                <a:cs typeface="Arial"/>
                <a:sym typeface="Arial"/>
              </a:rPr>
              <a:t>:  No Statewide Public Guardian Program); </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Organizing, and advocating for funding for statewide public guardian, leading to a strategy to establish a Pilot Public Guardian program, by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Strategy – Think broadly regarding collaborating and funding.</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Organizing our advocacy Task Force 2014– Massachusetts Guardianship Policy Institute (Institute) to carry out education, research, advocacy, collaboration.  Brief presentation on the components for the Institute</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Organizing, identifying stakeholders and allies with common or overlapping interests –    Stakeholders include: Other advocates (elder rights, nursing home residents rights,  disability rights, </a:t>
            </a:r>
            <a:r>
              <a:rPr lang="en-US" sz="1200" dirty="0" err="1">
                <a:solidFill>
                  <a:schemeClr val="dk1"/>
                </a:solidFill>
                <a:latin typeface="Arial"/>
                <a:ea typeface="Arial"/>
                <a:cs typeface="Arial"/>
                <a:sym typeface="Arial"/>
              </a:rPr>
              <a:t>ARCs</a:t>
            </a:r>
            <a:r>
              <a:rPr lang="en-US" sz="1200" dirty="0">
                <a:solidFill>
                  <a:schemeClr val="dk1"/>
                </a:solidFill>
                <a:latin typeface="Arial"/>
                <a:ea typeface="Arial"/>
                <a:cs typeface="Arial"/>
                <a:sym typeface="Arial"/>
              </a:rPr>
              <a:t>); Government agencies( Adult Protective Services, </a:t>
            </a:r>
            <a:r>
              <a:rPr lang="en-US" sz="1200" dirty="0" err="1">
                <a:solidFill>
                  <a:schemeClr val="dk1"/>
                </a:solidFill>
                <a:latin typeface="Arial"/>
                <a:ea typeface="Arial"/>
                <a:cs typeface="Arial"/>
                <a:sym typeface="Arial"/>
              </a:rPr>
              <a:t>DMH</a:t>
            </a:r>
            <a:r>
              <a:rPr lang="en-US" sz="1200" dirty="0">
                <a:solidFill>
                  <a:schemeClr val="dk1"/>
                </a:solidFill>
                <a:latin typeface="Arial"/>
                <a:ea typeface="Arial"/>
                <a:cs typeface="Arial"/>
                <a:sym typeface="Arial"/>
              </a:rPr>
              <a:t>, DDS); AAAs; Courts; hospitals; State guardianship association and other guardianship programs; Elder Law Attorneys; universities; former state government officials; legislators.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Formulation of a Steering Committee; state WINGS program.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Identifying the unmet need for and cost savings from a public guardian: Our researchers collaborated with Harvard Medical School to find that 3000-4000 adults were at risk for lack of a guardian.  This resulted in patients getting stuck in hospitals, increasing costs for the hospitals and the state, and impacting patients’ health.</a:t>
            </a:r>
            <a:endParaRPr dirty="0"/>
          </a:p>
          <a:p>
            <a:pPr marL="0" lvl="0" indent="0" algn="l" rtl="0">
              <a:spcBef>
                <a:spcPts val="0"/>
              </a:spcBef>
              <a:spcAft>
                <a:spcPts val="0"/>
              </a:spcAft>
              <a:buNone/>
            </a:pPr>
            <a:endParaRPr dirty="0"/>
          </a:p>
        </p:txBody>
      </p:sp>
      <p:sp>
        <p:nvSpPr>
          <p:cNvPr id="137" name="Google Shape;137;p2: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38" name="Google Shape;138;p2: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139" name="Google Shape;139;p2: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dirty="0">
                <a:solidFill>
                  <a:schemeClr val="dk1"/>
                </a:solidFill>
                <a:latin typeface="Arial"/>
                <a:ea typeface="Arial"/>
                <a:cs typeface="Arial"/>
                <a:sym typeface="Arial"/>
              </a:rPr>
              <a:t>Advocating and organizing through education  – Institute presented multiple conferences to our wide audience of stakeholders on such issues as guardianship models in other states; alternatives to guardianship; the needs of different groups who might need guardianship; good guardianship models; how guardians should make decisions. These conferences broadened our audience, and the range of our involved stakeholders. </a:t>
            </a: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Continuing to do Legislative advocacy to educate and involve  legislators to support the need for a public guardian</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Filed bills to establish a state funded, statewide Public Guardian program</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Held a legislative briefing and recruited sponsors and co-sponsors for a Bill to establish Guardians as Providers under Medicaid to support more guardians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Enacted a law requiring Department of Public Health to study and report on the need for public guardians, funding options, and costs and benefits of public guardians</a:t>
            </a:r>
            <a:endParaRPr dirty="0"/>
          </a:p>
          <a:p>
            <a:pPr marL="0" lvl="0" indent="0" algn="l" rtl="0">
              <a:spcBef>
                <a:spcPts val="0"/>
              </a:spcBef>
              <a:spcAft>
                <a:spcPts val="0"/>
              </a:spcAft>
              <a:buNone/>
            </a:pPr>
            <a:endParaRPr dirty="0"/>
          </a:p>
        </p:txBody>
      </p:sp>
      <p:sp>
        <p:nvSpPr>
          <p:cNvPr id="148" name="Google Shape;148;p3: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49" name="Google Shape;149;p3: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150" name="Google Shape;150;p3: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solidFill>
                  <a:schemeClr val="dk1"/>
                </a:solidFill>
                <a:latin typeface="Arial"/>
                <a:ea typeface="Arial"/>
                <a:cs typeface="Arial"/>
                <a:sym typeface="Arial"/>
              </a:rPr>
              <a:t>2020 Established our Pilot Public Guardian Services  for three Massachusetts  counties to serve as model for the state for adequately funded good guardianship, guardian of last resort</a:t>
            </a: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Structural Options: Depends on your state and your legal and funding options: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Government as guardian by state or county</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Government contract to non-profit partner</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Public agency appointment  of  private individuals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Privately funded non-profit Public Guardian (our model)</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Potential ethical issue – if funding comes from an entity that provides services to your clients, potential conflict of interest </a:t>
            </a:r>
            <a:endParaRPr dirty="0"/>
          </a:p>
          <a:p>
            <a:pPr marL="0" lvl="0" indent="0" algn="l" rtl="0">
              <a:spcBef>
                <a:spcPts val="0"/>
              </a:spcBef>
              <a:spcAft>
                <a:spcPts val="0"/>
              </a:spcAft>
              <a:buNone/>
            </a:pP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As a non-profit, we structured our Board to include stakeholders identified above.</a:t>
            </a:r>
            <a:endParaRPr dirty="0"/>
          </a:p>
          <a:p>
            <a:pPr marL="0" lvl="0" indent="0" algn="l" rtl="0">
              <a:spcBef>
                <a:spcPts val="0"/>
              </a:spcBef>
              <a:spcAft>
                <a:spcPts val="0"/>
              </a:spcAft>
              <a:buNone/>
            </a:pPr>
            <a:r>
              <a:rPr lang="en-US" sz="1200" b="1" dirty="0">
                <a:solidFill>
                  <a:schemeClr val="dk1"/>
                </a:solidFill>
                <a:latin typeface="Arial"/>
                <a:ea typeface="Arial"/>
                <a:cs typeface="Arial"/>
                <a:sym typeface="Arial"/>
              </a:rPr>
              <a:t>Our Funding</a:t>
            </a:r>
            <a:r>
              <a:rPr lang="en-US" sz="1200" dirty="0">
                <a:solidFill>
                  <a:schemeClr val="dk1"/>
                </a:solidFill>
                <a:latin typeface="Arial"/>
                <a:ea typeface="Arial"/>
                <a:cs typeface="Arial"/>
                <a:sym typeface="Arial"/>
              </a:rPr>
              <a:t> – from a private non-profit pooled trust, Guardian Community Trust, a unique model, which has been sustainable</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Other Funding options– important to think broadly, to reach out to possible funding groups with shared, overlapping interests, including hospitals and nursing homes who need informed consent to discharge some patients; government agencies who serve the same populations, private foundations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ACL Elder Justice Innovation Grants to state courts for guardianship reform – NYC Guardianship program received this funding </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For example, Area Agencies on Aging with Older Americans Act funding.  We had a grant from the Boston AAA.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How to increase and  fund public guardians statewide -Guardians as Providers</a:t>
            </a:r>
            <a:endParaRPr dirty="0"/>
          </a:p>
          <a:p>
            <a:pPr marL="0" lvl="0" indent="0" algn="l" rtl="0">
              <a:spcBef>
                <a:spcPts val="0"/>
              </a:spcBef>
              <a:spcAft>
                <a:spcPts val="0"/>
              </a:spcAft>
              <a:buNone/>
            </a:pPr>
            <a:endParaRPr dirty="0"/>
          </a:p>
        </p:txBody>
      </p:sp>
      <p:sp>
        <p:nvSpPr>
          <p:cNvPr id="158" name="Google Shape;158;p4: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59" name="Google Shape;159;p4: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160" name="Google Shape;160;p4: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solidFill>
                  <a:schemeClr val="dk1"/>
                </a:solidFill>
                <a:latin typeface="Arial"/>
                <a:ea typeface="Arial"/>
                <a:cs typeface="Arial"/>
                <a:sym typeface="Arial"/>
              </a:rPr>
              <a:t>Develop and structure hiring and training for Public Guardian Services, within budget – 2020 (Covid challenges)</a:t>
            </a: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Establish standards for staffing and capacity of program – NGA standard for good guardianship, 20 cases per social worker</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Need to serve diverse populations with different needs </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Social work, person-centered model for good guardianship  raining and ongoing supervision standards</a:t>
            </a:r>
            <a:br>
              <a:rPr lang="en-US"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With these standards and our budget, we developed a job description. Our  goal was to hire 4 care managers/social workers, from diverse populations, with work and educational experience to serve 20 clients, and different needs.  We achieved this goal.  Each of our 4 social workers has formal social work education and credentials, and each has prior work experience with one or more of the populations served.</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Our staffing - Full time Executive Director/Legal Director; full-time Clinical Director, Full time Office manager, 4 full-time care managers.  We do not bring petitions.  We have outside Counsel for more extensive legal work.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Initial training - Structured training from experts </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Guardianship Law and Court  Process, Court reporting, legal definition of incapacity, least restrictive alternatives , decision making standards ( best interests, substituted judgement) restoration of rights  – training from Mass. Probate and Family Court Chief Lawyer</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NGA Standards for Guardians, kinds of decisions and how Guardians make decisions, safety vs. autonomy, person-centered guardianship,  focus on Least restrictive alternatives, ethical issues, confidentiality -training by Heather Connors PhD</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History of Guardianship and Guardianship advocacy  in Massachusetts  -training by former Attorney General, and Institute Advocates</a:t>
            </a:r>
            <a:endParaRPr dirty="0"/>
          </a:p>
          <a:p>
            <a:pPr marL="0" lvl="0" indent="0" algn="l" rtl="0">
              <a:spcBef>
                <a:spcPts val="0"/>
              </a:spcBef>
              <a:spcAft>
                <a:spcPts val="0"/>
              </a:spcAft>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176" name="Google Shape;176;p5: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77" name="Google Shape;177;p5: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178" name="Google Shape;178;p5: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dirty="0">
                <a:solidFill>
                  <a:schemeClr val="dk1"/>
                </a:solidFill>
                <a:effectLst/>
                <a:latin typeface="Arial"/>
                <a:ea typeface="Arial"/>
                <a:cs typeface="Arial"/>
                <a:sym typeface="Arial"/>
              </a:rPr>
              <a:t>need to add </a:t>
            </a:r>
          </a:p>
          <a:p>
            <a:r>
              <a:rPr lang="en-US" sz="1200" b="0" i="0" u="none" strike="noStrike" cap="none" dirty="0">
                <a:solidFill>
                  <a:schemeClr val="dk1"/>
                </a:solidFill>
                <a:effectLst/>
                <a:latin typeface="Arial"/>
                <a:ea typeface="Arial"/>
                <a:cs typeface="Arial"/>
                <a:sym typeface="Arial"/>
              </a:rPr>
              <a:t>total clients -74 (at this moment)</a:t>
            </a:r>
          </a:p>
          <a:p>
            <a:r>
              <a:rPr lang="en-US" sz="1200" b="0" i="0" u="none" strike="noStrike" cap="none" dirty="0">
                <a:solidFill>
                  <a:schemeClr val="dk1"/>
                </a:solidFill>
                <a:effectLst/>
                <a:latin typeface="Arial"/>
                <a:ea typeface="Arial"/>
                <a:cs typeface="Arial"/>
                <a:sym typeface="Arial"/>
              </a:rPr>
              <a:t>and add Clients under 60- it is 16</a:t>
            </a:r>
          </a:p>
          <a:p>
            <a:pPr marL="0" lvl="0" indent="0" algn="l" rtl="0">
              <a:spcBef>
                <a:spcPts val="0"/>
              </a:spcBef>
              <a:spcAft>
                <a:spcPts val="0"/>
              </a:spcAft>
              <a:buNone/>
            </a:pPr>
            <a:endParaRPr lang="en-US" sz="1200" b="1" dirty="0">
              <a:solidFill>
                <a:schemeClr val="dk1"/>
              </a:solidFill>
              <a:latin typeface="Arial"/>
              <a:ea typeface="Arial"/>
              <a:cs typeface="Arial"/>
              <a:sym typeface="Arial"/>
            </a:endParaRPr>
          </a:p>
          <a:p>
            <a:pPr marL="0" lvl="0" indent="0" algn="l" rtl="0">
              <a:spcBef>
                <a:spcPts val="0"/>
              </a:spcBef>
              <a:spcAft>
                <a:spcPts val="0"/>
              </a:spcAft>
              <a:buNone/>
            </a:pPr>
            <a:r>
              <a:rPr lang="en-US" sz="1200" b="1" dirty="0">
                <a:solidFill>
                  <a:schemeClr val="dk1"/>
                </a:solidFill>
                <a:latin typeface="Arial"/>
                <a:ea typeface="Arial"/>
                <a:cs typeface="Arial"/>
                <a:sym typeface="Arial"/>
              </a:rPr>
              <a:t>Our Budget</a:t>
            </a:r>
            <a:r>
              <a:rPr lang="en-US" sz="1200" dirty="0">
                <a:solidFill>
                  <a:schemeClr val="dk1"/>
                </a:solidFill>
                <a:latin typeface="Arial"/>
                <a:ea typeface="Arial"/>
                <a:cs typeface="Arial"/>
                <a:sym typeface="Arial"/>
              </a:rPr>
              <a:t> - annually approximately $950,000 total, approximately $10,000 per client per year, 80 cases.  Since 2020, </a:t>
            </a:r>
            <a:r>
              <a:rPr lang="en-US" sz="1200" dirty="0" err="1">
                <a:solidFill>
                  <a:schemeClr val="dk1"/>
                </a:solidFill>
                <a:latin typeface="Arial"/>
                <a:ea typeface="Arial"/>
                <a:cs typeface="Arial"/>
                <a:sym typeface="Arial"/>
              </a:rPr>
              <a:t>GCT</a:t>
            </a:r>
            <a:r>
              <a:rPr lang="en-US" sz="1200" dirty="0">
                <a:solidFill>
                  <a:schemeClr val="dk1"/>
                </a:solidFill>
                <a:latin typeface="Arial"/>
                <a:ea typeface="Arial"/>
                <a:cs typeface="Arial"/>
                <a:sym typeface="Arial"/>
              </a:rPr>
              <a:t> has spent $5 million on our pilot project.</a:t>
            </a:r>
            <a:br>
              <a:rPr lang="en-US" sz="1200" dirty="0">
                <a:solidFill>
                  <a:schemeClr val="dk1"/>
                </a:solidFill>
                <a:latin typeface="Arial"/>
                <a:ea typeface="Arial"/>
                <a:cs typeface="Arial"/>
                <a:sym typeface="Arial"/>
              </a:rPr>
            </a:br>
            <a:br>
              <a:rPr lang="en-US" sz="1200" b="1" dirty="0">
                <a:solidFill>
                  <a:schemeClr val="dk1"/>
                </a:solidFill>
                <a:latin typeface="Arial"/>
                <a:ea typeface="Arial"/>
                <a:cs typeface="Arial"/>
                <a:sym typeface="Arial"/>
              </a:rPr>
            </a:br>
            <a:r>
              <a:rPr lang="en-US" sz="1200" b="1" dirty="0">
                <a:solidFill>
                  <a:schemeClr val="dk1"/>
                </a:solidFill>
                <a:latin typeface="Arial"/>
                <a:ea typeface="Arial"/>
                <a:cs typeface="Arial"/>
                <a:sym typeface="Arial"/>
              </a:rPr>
              <a:t>Cases</a:t>
            </a:r>
            <a:r>
              <a:rPr lang="en-US" sz="1200" dirty="0">
                <a:solidFill>
                  <a:schemeClr val="dk1"/>
                </a:solidFill>
                <a:latin typeface="Arial"/>
                <a:ea typeface="Arial"/>
                <a:cs typeface="Arial"/>
                <a:sym typeface="Arial"/>
              </a:rPr>
              <a:t> -</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Guardian – 78, Conservator – 28</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Age:  60 plus – 58; under 60 – 14</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Placement:</a:t>
            </a:r>
            <a:endParaRPr dirty="0"/>
          </a:p>
          <a:p>
            <a:pPr marL="0" lvl="0" indent="0" algn="l" rtl="0">
              <a:spcBef>
                <a:spcPts val="0"/>
              </a:spcBef>
              <a:spcAft>
                <a:spcPts val="0"/>
              </a:spcAft>
              <a:buNone/>
            </a:pPr>
            <a:r>
              <a:rPr lang="en-US" sz="1200" dirty="0" err="1">
                <a:solidFill>
                  <a:schemeClr val="dk1"/>
                </a:solidFill>
                <a:latin typeface="Arial"/>
                <a:ea typeface="Arial"/>
                <a:cs typeface="Arial"/>
                <a:sym typeface="Arial"/>
              </a:rPr>
              <a:t>SNF</a:t>
            </a:r>
            <a:r>
              <a:rPr lang="en-US" sz="1200" dirty="0">
                <a:solidFill>
                  <a:schemeClr val="dk1"/>
                </a:solidFill>
                <a:latin typeface="Arial"/>
                <a:ea typeface="Arial"/>
                <a:cs typeface="Arial"/>
                <a:sym typeface="Arial"/>
              </a:rPr>
              <a:t>- 57</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Assisted Living – 1</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Community – 11</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Hospital - 3</a:t>
            </a:r>
            <a:br>
              <a:rPr lang="en-US" sz="1200" dirty="0">
                <a:solidFill>
                  <a:schemeClr val="dk1"/>
                </a:solidFill>
                <a:latin typeface="Arial"/>
                <a:ea typeface="Arial"/>
                <a:cs typeface="Arial"/>
                <a:sym typeface="Arial"/>
              </a:rPr>
            </a:br>
            <a:endParaRPr dirty="0"/>
          </a:p>
        </p:txBody>
      </p:sp>
      <p:sp>
        <p:nvSpPr>
          <p:cNvPr id="203" name="Google Shape;203;p8: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204" name="Google Shape;204;p8: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205" name="Google Shape;205;p8: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solidFill>
                  <a:schemeClr val="dk1"/>
                </a:solidFill>
                <a:latin typeface="Arial"/>
                <a:ea typeface="Arial"/>
                <a:cs typeface="Arial"/>
                <a:sym typeface="Arial"/>
              </a:rPr>
              <a:t>Client story</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In 2021,PGS became guardian of a  homeless 56-year-old schizophrenic man, Richard. He was often unreachable. He was in and out of hospitals, during which the PGS social worker took the opportunity to get to know him.  He was later diagnosed with cancer, and a nursing home was recommended.   He refused. His guardian supported him because she knew his wishes. After much trust-building, she was able to get Richard got into a group home. He now takes his anti-psychotic medications, goes to his medical appointments with his Guardian.  His condition is stable and he no longer goes into to a hospital several times a year.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br>
              <a:rPr lang="en-US"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br>
              <a:rPr lang="en-US"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0" lvl="0" indent="0" algn="l" rtl="0">
              <a:spcBef>
                <a:spcPts val="0"/>
              </a:spcBef>
              <a:spcAft>
                <a:spcPts val="0"/>
              </a:spcAft>
              <a:buNone/>
            </a:pPr>
            <a:br>
              <a:rPr lang="en-US"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br>
              <a:rPr lang="en-US" dirty="0"/>
            </a:b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 </a:t>
            </a:r>
            <a:endParaRPr dirty="0"/>
          </a:p>
          <a:p>
            <a:pPr marL="0" lvl="0" indent="0" algn="l" rtl="0">
              <a:spcBef>
                <a:spcPts val="0"/>
              </a:spcBef>
              <a:spcAft>
                <a:spcPts val="0"/>
              </a:spcAft>
              <a:buNone/>
            </a:pPr>
            <a:endParaRPr dirty="0"/>
          </a:p>
        </p:txBody>
      </p:sp>
      <p:sp>
        <p:nvSpPr>
          <p:cNvPr id="220" name="Google Shape;220;p9:notes"/>
          <p:cNvSpPr txBox="1">
            <a:spLocks noGrp="1"/>
          </p:cNvSpPr>
          <p:nvPr>
            <p:ph type="hdr" idx="3"/>
          </p:nvPr>
        </p:nvSpPr>
        <p:spPr>
          <a:xfrm>
            <a:off x="-1" y="329184"/>
            <a:ext cx="6856413" cy="4587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221" name="Google Shape;221;p9:notes"/>
          <p:cNvSpPr txBox="1">
            <a:spLocks noGrp="1"/>
          </p:cNvSpPr>
          <p:nvPr>
            <p:ph type="ftr" idx="11"/>
          </p:nvPr>
        </p:nvSpPr>
        <p:spPr>
          <a:xfrm>
            <a:off x="5620512" y="8538909"/>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Slide</a:t>
            </a:r>
            <a:endParaRPr/>
          </a:p>
        </p:txBody>
      </p:sp>
      <p:sp>
        <p:nvSpPr>
          <p:cNvPr id="222" name="Google Shape;222;p9:notes"/>
          <p:cNvSpPr txBox="1">
            <a:spLocks noGrp="1"/>
          </p:cNvSpPr>
          <p:nvPr>
            <p:ph type="sldNum" idx="12"/>
          </p:nvPr>
        </p:nvSpPr>
        <p:spPr>
          <a:xfrm>
            <a:off x="3299397" y="8538909"/>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62e8e9c615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62e8e9c615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Decision making standards - autonomy vs risk, best interest, substituted judgment ,</a:t>
            </a:r>
            <a:endParaRPr dirty="0"/>
          </a:p>
          <a:p>
            <a:pPr marL="0" lvl="0" indent="0" algn="l" rtl="0">
              <a:spcBef>
                <a:spcPts val="0"/>
              </a:spcBef>
              <a:spcAft>
                <a:spcPts val="0"/>
              </a:spcAft>
              <a:buNone/>
            </a:pPr>
            <a:r>
              <a:rPr lang="en-US" dirty="0"/>
              <a:t>other interested parties - family members, medical providers </a:t>
            </a:r>
          </a:p>
          <a:p>
            <a:pPr marL="0" lvl="0" indent="0" algn="l" rtl="0">
              <a:spcBef>
                <a:spcPts val="0"/>
              </a:spcBef>
              <a:spcAft>
                <a:spcPts val="0"/>
              </a:spcAft>
              <a:buNone/>
            </a:pPr>
            <a:endParaRPr lang="en-US" dirty="0"/>
          </a:p>
          <a:p>
            <a:pPr marL="457200" lvl="0" indent="-393700" algn="l" rtl="0">
              <a:lnSpc>
                <a:spcPct val="90000"/>
              </a:lnSpc>
              <a:spcBef>
                <a:spcPts val="0"/>
              </a:spcBef>
              <a:spcAft>
                <a:spcPts val="0"/>
              </a:spcAft>
              <a:buClr>
                <a:srgbClr val="0070C0"/>
              </a:buClr>
              <a:buSzPts val="2600"/>
              <a:buFont typeface="Arial"/>
              <a:buChar char="●"/>
            </a:pPr>
            <a:r>
              <a:rPr lang="en-US" sz="1200" dirty="0">
                <a:solidFill>
                  <a:srgbClr val="0070C0"/>
                </a:solidFill>
                <a:latin typeface="Arial"/>
                <a:ea typeface="Arial"/>
                <a:cs typeface="Arial"/>
                <a:sym typeface="Arial"/>
              </a:rPr>
              <a:t>Decision-making standards</a:t>
            </a:r>
          </a:p>
          <a:p>
            <a:pPr marL="457200" lvl="0" indent="-393700" algn="l" rtl="0">
              <a:lnSpc>
                <a:spcPct val="90000"/>
              </a:lnSpc>
              <a:spcBef>
                <a:spcPts val="0"/>
              </a:spcBef>
              <a:spcAft>
                <a:spcPts val="0"/>
              </a:spcAft>
              <a:buClr>
                <a:srgbClr val="0070C0"/>
              </a:buClr>
              <a:buSzPts val="2600"/>
              <a:buFont typeface="Arial"/>
              <a:buChar char="●"/>
            </a:pPr>
            <a:r>
              <a:rPr lang="en-US" sz="1200" dirty="0">
                <a:solidFill>
                  <a:srgbClr val="0070C0"/>
                </a:solidFill>
                <a:latin typeface="Arial"/>
                <a:ea typeface="Arial"/>
                <a:cs typeface="Arial"/>
                <a:sym typeface="Arial"/>
              </a:rPr>
              <a:t>End of life decisions and Do Not Resuscitate Issues </a:t>
            </a:r>
          </a:p>
          <a:p>
            <a:pPr marL="0" lvl="0" indent="0" algn="l" rtl="0">
              <a:spcBef>
                <a:spcPts val="0"/>
              </a:spcBef>
              <a:spcAft>
                <a:spcPts val="0"/>
              </a:spcAft>
              <a:buNone/>
            </a:pPr>
            <a:endParaRPr dirty="0"/>
          </a:p>
        </p:txBody>
      </p:sp>
      <p:sp>
        <p:nvSpPr>
          <p:cNvPr id="213" name="Google Shape;213;g362e8e9c615_2_6:notes"/>
          <p:cNvSpPr txBox="1">
            <a:spLocks noGrp="1"/>
          </p:cNvSpPr>
          <p:nvPr>
            <p:ph type="sldNum" idx="12"/>
          </p:nvPr>
        </p:nvSpPr>
        <p:spPr>
          <a:xfrm>
            <a:off x="3299397" y="8538909"/>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6bed967dbc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6bed967dbc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5" name="Google Shape;235;g36bed967dbc_0_6:notes"/>
          <p:cNvSpPr txBox="1">
            <a:spLocks noGrp="1"/>
          </p:cNvSpPr>
          <p:nvPr>
            <p:ph type="sldNum" idx="12"/>
          </p:nvPr>
        </p:nvSpPr>
        <p:spPr>
          <a:xfrm>
            <a:off x="3299397" y="8538909"/>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3008594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1099867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1809621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B7ACD1-7C93-4D88-8F9D-D99E1985F68A}" type="datetimeFigureOut">
              <a:rPr lang="en-US" smtClean="0"/>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83745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B7ACD1-7C93-4D88-8F9D-D99E1985F68A}" type="datetimeFigureOut">
              <a:rPr lang="en-US" smtClean="0"/>
              <a:t>3/3/2026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2046024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B7ACD1-7C93-4D88-8F9D-D99E1985F68A}" type="datetimeFigureOut">
              <a:rPr lang="en-US" smtClean="0"/>
              <a:t>3/3/2026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253121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7ACD1-7C93-4D88-8F9D-D99E1985F68A}" type="datetimeFigureOut">
              <a:rPr lang="en-US" smtClean="0"/>
              <a:t>3/3/2026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8387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B7ACD1-7C93-4D88-8F9D-D99E1985F68A}" type="datetimeFigureOut">
              <a:rPr lang="en-US" smtClean="0"/>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1189979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72DE4-C848-4CF1-B4A3-DD0E446505EF}" type="slidenum">
              <a:rPr lang="en-US" smtClean="0"/>
              <a:t>‹#›</a:t>
            </a:fld>
            <a:endParaRPr lang="en-US"/>
          </a:p>
        </p:txBody>
      </p:sp>
      <p:sp>
        <p:nvSpPr>
          <p:cNvPr id="5" name="Date Placeholder 4"/>
          <p:cNvSpPr>
            <a:spLocks noGrp="1"/>
          </p:cNvSpPr>
          <p:nvPr>
            <p:ph type="dt" sz="half" idx="10"/>
          </p:nvPr>
        </p:nvSpPr>
        <p:spPr/>
        <p:txBody>
          <a:bodyPr/>
          <a:lstStyle/>
          <a:p>
            <a:fld id="{ABB7ACD1-7C93-4D88-8F9D-D99E1985F68A}" type="datetimeFigureOut">
              <a:rPr lang="en-US" smtClean="0"/>
              <a:t>3/3/2026</a:t>
            </a:fld>
            <a:endParaRPr lang="en-US"/>
          </a:p>
        </p:txBody>
      </p:sp>
    </p:spTree>
    <p:extLst>
      <p:ext uri="{BB962C8B-B14F-4D97-AF65-F5344CB8AC3E}">
        <p14:creationId xmlns:p14="http://schemas.microsoft.com/office/powerpoint/2010/main" val="170834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3719327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31008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1085550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6479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2920025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3192913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7ACD1-7C93-4D88-8F9D-D99E1985F68A}"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72DE4-C848-4CF1-B4A3-DD0E446505EF}" type="slidenum">
              <a:rPr lang="en-US" smtClean="0"/>
              <a:t>‹#›</a:t>
            </a:fld>
            <a:endParaRPr lang="en-US"/>
          </a:p>
        </p:txBody>
      </p:sp>
    </p:spTree>
    <p:extLst>
      <p:ext uri="{BB962C8B-B14F-4D97-AF65-F5344CB8AC3E}">
        <p14:creationId xmlns:p14="http://schemas.microsoft.com/office/powerpoint/2010/main" val="335906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B7ACD1-7C93-4D88-8F9D-D99E1985F68A}" type="datetimeFigureOut">
              <a:rPr lang="en-US" smtClean="0"/>
              <a:t>3/3/2026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5972DE4-C848-4CF1-B4A3-DD0E446505EF}" type="slidenum">
              <a:rPr lang="en-US" smtClean="0"/>
              <a:t>‹#›</a:t>
            </a:fld>
            <a:endParaRPr lang="en-US"/>
          </a:p>
        </p:txBody>
      </p:sp>
    </p:spTree>
    <p:extLst>
      <p:ext uri="{BB962C8B-B14F-4D97-AF65-F5344CB8AC3E}">
        <p14:creationId xmlns:p14="http://schemas.microsoft.com/office/powerpoint/2010/main" val="243116256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publicguardianservices.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2A2CF-23CD-264C-64FF-CA4D1782073F}"/>
              </a:ext>
            </a:extLst>
          </p:cNvPr>
          <p:cNvSpPr>
            <a:spLocks noGrp="1"/>
          </p:cNvSpPr>
          <p:nvPr>
            <p:ph type="title"/>
          </p:nvPr>
        </p:nvSpPr>
        <p:spPr>
          <a:xfrm>
            <a:off x="778934" y="609600"/>
            <a:ext cx="8596668" cy="1320800"/>
          </a:xfrm>
        </p:spPr>
        <p:txBody>
          <a:bodyPr>
            <a:normAutofit fontScale="90000"/>
          </a:bodyPr>
          <a:lstStyle/>
          <a:p>
            <a:r>
              <a:rPr lang="en-US" b="1" dirty="0">
                <a:solidFill>
                  <a:schemeClr val="accent2"/>
                </a:solidFill>
              </a:rPr>
              <a:t>MASSACHUSETTS GUARDIANSHIP POLICY INSTITUTE – </a:t>
            </a:r>
            <a:br>
              <a:rPr lang="en-US" b="1" dirty="0">
                <a:solidFill>
                  <a:schemeClr val="accent2"/>
                </a:solidFill>
              </a:rPr>
            </a:br>
            <a:r>
              <a:rPr lang="en-US" b="1" dirty="0">
                <a:solidFill>
                  <a:schemeClr val="accent2"/>
                </a:solidFill>
              </a:rPr>
              <a:t>					WHO WE ARE AND WHAT WE DO</a:t>
            </a:r>
            <a:br>
              <a:rPr lang="en-US" sz="2400" b="1" dirty="0">
                <a:solidFill>
                  <a:schemeClr val="accent2"/>
                </a:solidFill>
              </a:rPr>
            </a:br>
            <a:r>
              <a:rPr lang="en-US" sz="2400" b="1" dirty="0"/>
              <a:t> </a:t>
            </a:r>
            <a:br>
              <a:rPr lang="en-US" sz="2400" dirty="0"/>
            </a:br>
            <a:endParaRPr lang="en-US" sz="2400" dirty="0"/>
          </a:p>
        </p:txBody>
      </p:sp>
      <p:sp>
        <p:nvSpPr>
          <p:cNvPr id="4" name="Content Placeholder 3">
            <a:extLst>
              <a:ext uri="{FF2B5EF4-FFF2-40B4-BE49-F238E27FC236}">
                <a16:creationId xmlns:a16="http://schemas.microsoft.com/office/drawing/2014/main" id="{BAEB04D1-7B03-B57E-57A4-FCE36D2E3ED1}"/>
              </a:ext>
            </a:extLst>
          </p:cNvPr>
          <p:cNvSpPr>
            <a:spLocks noGrp="1"/>
          </p:cNvSpPr>
          <p:nvPr>
            <p:ph idx="1"/>
          </p:nvPr>
        </p:nvSpPr>
        <p:spPr/>
        <p:txBody>
          <a:bodyPr>
            <a:normAutofit lnSpcReduction="10000"/>
          </a:bodyPr>
          <a:lstStyle/>
          <a:p>
            <a:r>
              <a:rPr lang="en-US" sz="2400" b="1" dirty="0">
                <a:solidFill>
                  <a:schemeClr val="accent2"/>
                </a:solidFill>
              </a:rPr>
              <a:t>1.   Brief History of Organizing and Advocacy</a:t>
            </a:r>
          </a:p>
          <a:p>
            <a:r>
              <a:rPr lang="en-US" sz="2400" b="1" dirty="0">
                <a:solidFill>
                  <a:schemeClr val="accent2"/>
                </a:solidFill>
              </a:rPr>
              <a:t>2.  The Institute -https://guardianship.institute/ </a:t>
            </a:r>
          </a:p>
          <a:p>
            <a:r>
              <a:rPr lang="en-US" sz="2400" b="1" dirty="0">
                <a:solidFill>
                  <a:schemeClr val="accent2"/>
                </a:solidFill>
              </a:rPr>
              <a:t>3.   Center for Guardianship Excellence  - https://guardianshipcenter.org/</a:t>
            </a:r>
          </a:p>
          <a:p>
            <a:r>
              <a:rPr lang="en-US" sz="2400" b="1" dirty="0">
                <a:solidFill>
                  <a:schemeClr val="accent2"/>
                </a:solidFill>
              </a:rPr>
              <a:t>4.   Public Guardian Services - </a:t>
            </a:r>
            <a:r>
              <a:rPr lang="en-US" sz="2400" b="1" dirty="0">
                <a:solidFill>
                  <a:schemeClr val="accent2"/>
                </a:solidFill>
                <a:hlinkClick r:id="rId2">
                  <a:extLst>
                    <a:ext uri="{A12FA001-AC4F-418D-AE19-62706E023703}">
                      <ahyp:hlinkClr xmlns:ahyp="http://schemas.microsoft.com/office/drawing/2018/hyperlinkcolor" val="tx"/>
                    </a:ext>
                  </a:extLst>
                </a:hlinkClick>
              </a:rPr>
              <a:t>https://www.publicguardianservices.org/</a:t>
            </a:r>
            <a:endParaRPr lang="en-US" sz="2400" b="1" dirty="0">
              <a:solidFill>
                <a:schemeClr val="accent2"/>
              </a:solidFill>
            </a:endParaRPr>
          </a:p>
          <a:p>
            <a:r>
              <a:rPr lang="en-US" sz="2400" b="1" dirty="0">
                <a:solidFill>
                  <a:schemeClr val="accent2"/>
                </a:solidFill>
              </a:rPr>
              <a:t>5.  Newsletter, Beyond Guardianship, Feb.2026</a:t>
            </a:r>
          </a:p>
          <a:p>
            <a:r>
              <a:rPr lang="en-US" sz="2400" b="1" dirty="0">
                <a:solidFill>
                  <a:schemeClr val="accent2"/>
                </a:solidFill>
              </a:rPr>
              <a:t>     https://guardianship.institute/newsletter-February-2026/</a:t>
            </a:r>
            <a:endParaRPr lang="en-US" sz="2400" b="1" dirty="0"/>
          </a:p>
        </p:txBody>
      </p:sp>
    </p:spTree>
    <p:extLst>
      <p:ext uri="{BB962C8B-B14F-4D97-AF65-F5344CB8AC3E}">
        <p14:creationId xmlns:p14="http://schemas.microsoft.com/office/powerpoint/2010/main" val="3864743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
          <p:cNvSpPr txBox="1">
            <a:spLocks noGrp="1"/>
          </p:cNvSpPr>
          <p:nvPr>
            <p:ph type="title"/>
          </p:nvPr>
        </p:nvSpPr>
        <p:spPr>
          <a:xfrm>
            <a:off x="700635" y="914400"/>
            <a:ext cx="10691265" cy="130759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ct val="100000"/>
              <a:buFont typeface="Open Sans"/>
              <a:buNone/>
            </a:pPr>
            <a:r>
              <a:rPr lang="en-US" dirty="0">
                <a:solidFill>
                  <a:srgbClr val="002060"/>
                </a:solidFill>
              </a:rPr>
              <a:t>MASSACHUSETTS DOES NOT HAVE</a:t>
            </a:r>
            <a:br>
              <a:rPr lang="en-US" dirty="0">
                <a:solidFill>
                  <a:srgbClr val="002060"/>
                </a:solidFill>
              </a:rPr>
            </a:br>
            <a:r>
              <a:rPr lang="en-US" sz="3200" dirty="0">
                <a:solidFill>
                  <a:srgbClr val="002060"/>
                </a:solidFill>
              </a:rPr>
              <a:t>A STATEWIDE PUBLIC GUARDIAN PROGRAM</a:t>
            </a:r>
            <a:endParaRPr dirty="0"/>
          </a:p>
        </p:txBody>
      </p:sp>
      <p:sp>
        <p:nvSpPr>
          <p:cNvPr id="142" name="Google Shape;142;p2"/>
          <p:cNvSpPr txBox="1">
            <a:spLocks noGrp="1"/>
          </p:cNvSpPr>
          <p:nvPr>
            <p:ph type="body" idx="1"/>
          </p:nvPr>
        </p:nvSpPr>
        <p:spPr>
          <a:xfrm>
            <a:off x="700635" y="2392814"/>
            <a:ext cx="10691265" cy="3569074"/>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2060"/>
              </a:buClr>
              <a:buSzPct val="100000"/>
              <a:buNone/>
            </a:pPr>
            <a:r>
              <a:rPr lang="en-US" sz="3200" b="1" dirty="0">
                <a:solidFill>
                  <a:srgbClr val="002060"/>
                </a:solidFill>
              </a:rPr>
              <a:t>2014 Task Force </a:t>
            </a:r>
            <a:r>
              <a:rPr lang="en-US" sz="3200" dirty="0">
                <a:solidFill>
                  <a:srgbClr val="0070C0"/>
                </a:solidFill>
              </a:rPr>
              <a:t>Massachusetts Policy Institute</a:t>
            </a:r>
            <a:endParaRPr dirty="0"/>
          </a:p>
          <a:p>
            <a:pPr marL="514350" lvl="0" indent="-514350" algn="l" rtl="0">
              <a:lnSpc>
                <a:spcPct val="110000"/>
              </a:lnSpc>
              <a:spcBef>
                <a:spcPts val="1000"/>
              </a:spcBef>
              <a:spcAft>
                <a:spcPts val="0"/>
              </a:spcAft>
              <a:buClr>
                <a:srgbClr val="0070C0"/>
              </a:buClr>
              <a:buSzPct val="100000"/>
              <a:buFont typeface="Open Sans"/>
              <a:buAutoNum type="arabicPeriod"/>
            </a:pPr>
            <a:r>
              <a:rPr lang="en-US" sz="2600" dirty="0">
                <a:solidFill>
                  <a:srgbClr val="0070C0"/>
                </a:solidFill>
              </a:rPr>
              <a:t>Identified stakeholders &amp; allies for steering committee</a:t>
            </a:r>
            <a:endParaRPr dirty="0"/>
          </a:p>
          <a:p>
            <a:pPr marL="1600200" lvl="3" indent="-228600"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Other advocacy groups</a:t>
            </a:r>
            <a:endParaRPr dirty="0"/>
          </a:p>
          <a:p>
            <a:pPr marL="1600200" lvl="3" indent="-228600"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Legislators</a:t>
            </a:r>
            <a:endParaRPr dirty="0"/>
          </a:p>
          <a:p>
            <a:pPr marL="1600200" lvl="3" indent="-228600"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State Courts</a:t>
            </a:r>
            <a:endParaRPr dirty="0"/>
          </a:p>
          <a:p>
            <a:pPr marL="1600200" lvl="3" indent="-228600"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Elder Law Attorneys</a:t>
            </a:r>
            <a:endParaRPr dirty="0"/>
          </a:p>
        </p:txBody>
      </p:sp>
      <p:sp>
        <p:nvSpPr>
          <p:cNvPr id="144" name="Google Shape;144;p2"/>
          <p:cNvSpPr txBox="1"/>
          <p:nvPr/>
        </p:nvSpPr>
        <p:spPr>
          <a:xfrm>
            <a:off x="5196481" y="3562000"/>
            <a:ext cx="6640843" cy="2991546"/>
          </a:xfrm>
          <a:prstGeom prst="rect">
            <a:avLst/>
          </a:prstGeom>
          <a:noFill/>
          <a:ln>
            <a:noFill/>
          </a:ln>
        </p:spPr>
        <p:txBody>
          <a:bodyPr spcFirstLastPara="1" wrap="square" lIns="91425" tIns="45700" rIns="91425" bIns="45700" anchor="t" anchorCtr="0">
            <a:normAutofit/>
          </a:bodyPr>
          <a:lstStyle/>
          <a:p>
            <a:pPr marL="514350" marR="0" lvl="0" indent="-514350" algn="l" rtl="0">
              <a:lnSpc>
                <a:spcPct val="110000"/>
              </a:lnSpc>
              <a:spcBef>
                <a:spcPts val="0"/>
              </a:spcBef>
              <a:spcAft>
                <a:spcPts val="0"/>
              </a:spcAft>
              <a:buClr>
                <a:srgbClr val="002060"/>
              </a:buClr>
              <a:buSzPts val="2400"/>
              <a:buFont typeface="Open Sans"/>
              <a:buAutoNum type="arabicPeriod" startAt="2"/>
            </a:pPr>
            <a:r>
              <a:rPr lang="en-US" sz="2400" b="0" i="0" u="none" strike="noStrike" cap="none">
                <a:solidFill>
                  <a:srgbClr val="002060"/>
                </a:solidFill>
                <a:latin typeface="Lustria"/>
                <a:ea typeface="Lustria"/>
                <a:cs typeface="Lustria"/>
                <a:sym typeface="Lustria"/>
              </a:rPr>
              <a:t>Identified unmet needs and cost savings</a:t>
            </a:r>
            <a:endParaRPr/>
          </a:p>
          <a:p>
            <a:pPr marL="685800" marR="0" lvl="1" indent="-228600" algn="l" rtl="0">
              <a:lnSpc>
                <a:spcPct val="110000"/>
              </a:lnSpc>
              <a:spcBef>
                <a:spcPts val="500"/>
              </a:spcBef>
              <a:spcAft>
                <a:spcPts val="0"/>
              </a:spcAft>
              <a:buClr>
                <a:srgbClr val="002060"/>
              </a:buClr>
              <a:buSzPts val="2000"/>
              <a:buFont typeface="Noto Sans Symbols"/>
              <a:buChar char="✔"/>
            </a:pPr>
            <a:r>
              <a:rPr lang="en-US" sz="2000" b="0" i="0" u="none" strike="noStrike" cap="none">
                <a:solidFill>
                  <a:srgbClr val="002060"/>
                </a:solidFill>
                <a:latin typeface="Lustria"/>
                <a:ea typeface="Lustria"/>
                <a:cs typeface="Lustria"/>
                <a:sym typeface="Lustria"/>
              </a:rPr>
              <a:t>Collaboration with Harvard Medical School </a:t>
            </a:r>
            <a:br>
              <a:rPr lang="en-US" sz="2000" b="0" i="0" u="none" strike="noStrike" cap="none">
                <a:solidFill>
                  <a:srgbClr val="002060"/>
                </a:solidFill>
                <a:latin typeface="Lustria"/>
                <a:ea typeface="Lustria"/>
                <a:cs typeface="Lustria"/>
                <a:sym typeface="Lustria"/>
              </a:rPr>
            </a:br>
            <a:r>
              <a:rPr lang="en-US" sz="2000" b="0" i="0" u="none" strike="noStrike" cap="none">
                <a:solidFill>
                  <a:srgbClr val="002060"/>
                </a:solidFill>
                <a:latin typeface="Lustria"/>
                <a:ea typeface="Lustria"/>
                <a:cs typeface="Lustria"/>
                <a:sym typeface="Lustria"/>
              </a:rPr>
              <a:t>found 3000-4000 </a:t>
            </a:r>
            <a:r>
              <a:rPr lang="en-US" sz="2000">
                <a:solidFill>
                  <a:srgbClr val="002060"/>
                </a:solidFill>
                <a:latin typeface="Lustria"/>
                <a:ea typeface="Lustria"/>
                <a:cs typeface="Lustria"/>
                <a:sym typeface="Lustria"/>
              </a:rPr>
              <a:t>at risk adults in need of guardianship </a:t>
            </a:r>
            <a:r>
              <a:rPr lang="en-US" sz="2000" b="0" i="0" u="none" strike="noStrike" cap="none">
                <a:solidFill>
                  <a:srgbClr val="002060"/>
                </a:solidFill>
                <a:latin typeface="Lustria"/>
                <a:ea typeface="Lustria"/>
                <a:cs typeface="Lustria"/>
                <a:sym typeface="Lustria"/>
              </a:rPr>
              <a:t>with no decision-makers</a:t>
            </a:r>
            <a:endParaRPr/>
          </a:p>
          <a:p>
            <a:pPr marL="685800" marR="0" lvl="1" indent="-228600" algn="l" rtl="0">
              <a:lnSpc>
                <a:spcPct val="110000"/>
              </a:lnSpc>
              <a:spcBef>
                <a:spcPts val="500"/>
              </a:spcBef>
              <a:spcAft>
                <a:spcPts val="0"/>
              </a:spcAft>
              <a:buClr>
                <a:srgbClr val="002060"/>
              </a:buClr>
              <a:buSzPts val="2000"/>
              <a:buFont typeface="Noto Sans Symbols"/>
              <a:buChar char="✔"/>
            </a:pPr>
            <a:r>
              <a:rPr lang="en-US" sz="2000" b="0" i="0" u="none" strike="noStrike" cap="none">
                <a:solidFill>
                  <a:srgbClr val="002060"/>
                </a:solidFill>
                <a:latin typeface="Lustria"/>
                <a:ea typeface="Lustria"/>
                <a:cs typeface="Lustria"/>
                <a:sym typeface="Lustria"/>
              </a:rPr>
              <a:t>Study revealed patient health crisis</a:t>
            </a:r>
            <a:endParaRPr/>
          </a:p>
          <a:p>
            <a:pPr marL="685800" marR="0" lvl="1" indent="-228600" algn="l" rtl="0">
              <a:lnSpc>
                <a:spcPct val="110000"/>
              </a:lnSpc>
              <a:spcBef>
                <a:spcPts val="500"/>
              </a:spcBef>
              <a:spcAft>
                <a:spcPts val="0"/>
              </a:spcAft>
              <a:buClr>
                <a:srgbClr val="002060"/>
              </a:buClr>
              <a:buSzPts val="2000"/>
              <a:buFont typeface="Noto Sans Symbols"/>
              <a:buChar char="✔"/>
            </a:pPr>
            <a:r>
              <a:rPr lang="en-US" sz="2000" b="0" i="0" u="none" strike="noStrike" cap="none">
                <a:solidFill>
                  <a:srgbClr val="002060"/>
                </a:solidFill>
                <a:latin typeface="Lustria"/>
                <a:ea typeface="Lustria"/>
                <a:cs typeface="Lustria"/>
                <a:sym typeface="Lustria"/>
              </a:rPr>
              <a:t>Study revealed cost overruns for hospitals</a:t>
            </a:r>
            <a:endParaRPr/>
          </a:p>
          <a:p>
            <a:pPr marL="685800" marR="0" lvl="1" indent="-101600" algn="l" rtl="0">
              <a:lnSpc>
                <a:spcPct val="110000"/>
              </a:lnSpc>
              <a:spcBef>
                <a:spcPts val="500"/>
              </a:spcBef>
              <a:spcAft>
                <a:spcPts val="0"/>
              </a:spcAft>
              <a:buClr>
                <a:schemeClr val="dk1"/>
              </a:buClr>
              <a:buSzPts val="2000"/>
              <a:buFont typeface="Noto Sans Symbols"/>
              <a:buNone/>
            </a:pPr>
            <a:endParaRPr sz="2000" b="0" i="0" u="none" strike="noStrike" cap="none">
              <a:solidFill>
                <a:srgbClr val="0070C0"/>
              </a:solidFill>
              <a:latin typeface="Lustria"/>
              <a:ea typeface="Lustria"/>
              <a:cs typeface="Lustria"/>
              <a:sym typeface="Lustria"/>
            </a:endParaRPr>
          </a:p>
        </p:txBody>
      </p:sp>
      <p:pic>
        <p:nvPicPr>
          <p:cNvPr id="1026" name="Picture 2" descr="MGPI Logo">
            <a:extLst>
              <a:ext uri="{FF2B5EF4-FFF2-40B4-BE49-F238E27FC236}">
                <a16:creationId xmlns:a16="http://schemas.microsoft.com/office/drawing/2014/main" id="{BCFE0563-A86B-C82C-1FAF-37F6A9D6E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2114" y="1069636"/>
            <a:ext cx="2372498" cy="146304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
          <p:cNvSpPr txBox="1">
            <a:spLocks noGrp="1"/>
          </p:cNvSpPr>
          <p:nvPr>
            <p:ph type="title"/>
          </p:nvPr>
        </p:nvSpPr>
        <p:spPr>
          <a:xfrm>
            <a:off x="700635" y="914400"/>
            <a:ext cx="10691265" cy="130759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ct val="100000"/>
              <a:buFont typeface="Open Sans"/>
              <a:buNone/>
            </a:pPr>
            <a:r>
              <a:rPr lang="en-US" dirty="0">
                <a:solidFill>
                  <a:srgbClr val="002060"/>
                </a:solidFill>
              </a:rPr>
              <a:t>MASSACHUSETTS DOES NOT HAVE</a:t>
            </a:r>
            <a:br>
              <a:rPr lang="en-US" dirty="0">
                <a:solidFill>
                  <a:srgbClr val="002060"/>
                </a:solidFill>
              </a:rPr>
            </a:br>
            <a:r>
              <a:rPr lang="en-US" sz="3200" dirty="0">
                <a:solidFill>
                  <a:srgbClr val="002060"/>
                </a:solidFill>
              </a:rPr>
              <a:t>A STATEWIDE PUBLIC GUARDIAN PROGRAM</a:t>
            </a:r>
            <a:endParaRPr dirty="0"/>
          </a:p>
        </p:txBody>
      </p:sp>
      <p:sp>
        <p:nvSpPr>
          <p:cNvPr id="153" name="Google Shape;153;p3"/>
          <p:cNvSpPr txBox="1">
            <a:spLocks noGrp="1"/>
          </p:cNvSpPr>
          <p:nvPr>
            <p:ph type="body" idx="1"/>
          </p:nvPr>
        </p:nvSpPr>
        <p:spPr>
          <a:xfrm>
            <a:off x="700635" y="2392814"/>
            <a:ext cx="10691265" cy="3569074"/>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0000"/>
              </a:lnSpc>
              <a:spcBef>
                <a:spcPts val="0"/>
              </a:spcBef>
              <a:spcAft>
                <a:spcPts val="0"/>
              </a:spcAft>
              <a:buClr>
                <a:srgbClr val="002060"/>
              </a:buClr>
              <a:buSzPct val="100000"/>
              <a:buNone/>
            </a:pPr>
            <a:r>
              <a:rPr lang="en-US" sz="3200" b="1">
                <a:solidFill>
                  <a:srgbClr val="002060"/>
                </a:solidFill>
              </a:rPr>
              <a:t> 2014-2025</a:t>
            </a:r>
            <a:r>
              <a:rPr lang="en-US" sz="3200" b="1" dirty="0">
                <a:solidFill>
                  <a:srgbClr val="002060"/>
                </a:solidFill>
              </a:rPr>
              <a:t>: </a:t>
            </a:r>
            <a:r>
              <a:rPr lang="en-US" sz="3200" dirty="0">
                <a:solidFill>
                  <a:srgbClr val="0070C0"/>
                </a:solidFill>
              </a:rPr>
              <a:t>Massachusetts Policy Institute</a:t>
            </a:r>
            <a:endParaRPr dirty="0"/>
          </a:p>
          <a:p>
            <a:pPr marL="514350" lvl="0" indent="-501967" algn="l" rtl="0">
              <a:lnSpc>
                <a:spcPct val="110000"/>
              </a:lnSpc>
              <a:spcBef>
                <a:spcPts val="1000"/>
              </a:spcBef>
              <a:spcAft>
                <a:spcPts val="0"/>
              </a:spcAft>
              <a:buClr>
                <a:srgbClr val="0070C0"/>
              </a:buClr>
              <a:buSzPct val="100000"/>
              <a:buFont typeface="Open Sans"/>
              <a:buAutoNum type="arabicPeriod" startAt="3"/>
            </a:pPr>
            <a:r>
              <a:rPr lang="en-US" sz="2600" dirty="0">
                <a:solidFill>
                  <a:srgbClr val="0070C0"/>
                </a:solidFill>
              </a:rPr>
              <a:t>Advocacy through education</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Organized  conferences to share public guardian program models from other states, alternatives to guardianship, diverse populations, rights of adults facing guardianship, obligations of guardians</a:t>
            </a:r>
          </a:p>
          <a:p>
            <a:pPr marL="685800" lvl="1" indent="-243522" algn="l" rtl="0">
              <a:spcBef>
                <a:spcPts val="500"/>
              </a:spcBef>
              <a:spcAft>
                <a:spcPts val="0"/>
              </a:spcAft>
              <a:buClr>
                <a:srgbClr val="0070C0"/>
              </a:buClr>
              <a:buSzPct val="100000"/>
              <a:buFont typeface="Noto Sans Symbols"/>
              <a:buChar char="✔"/>
            </a:pPr>
            <a:r>
              <a:rPr lang="en-US" sz="2200" dirty="0">
                <a:solidFill>
                  <a:srgbClr val="0070C0"/>
                </a:solidFill>
              </a:rPr>
              <a:t>Filed bills to establish and fund statewide public guardianship</a:t>
            </a:r>
            <a:endParaRPr sz="2200" dirty="0">
              <a:solidFill>
                <a:srgbClr val="0070C0"/>
              </a:solidFill>
            </a:endParaRPr>
          </a:p>
          <a:p>
            <a:pPr marL="685800" lvl="1" indent="-243522" algn="l" rtl="0">
              <a:spcBef>
                <a:spcPts val="500"/>
              </a:spcBef>
              <a:spcAft>
                <a:spcPts val="0"/>
              </a:spcAft>
              <a:buClr>
                <a:srgbClr val="0070C0"/>
              </a:buClr>
              <a:buSzPct val="100000"/>
              <a:buChar char="✔"/>
            </a:pPr>
            <a:r>
              <a:rPr lang="en-US" sz="2200" dirty="0">
                <a:solidFill>
                  <a:srgbClr val="0070C0"/>
                </a:solidFill>
              </a:rPr>
              <a:t>Held legislative briefings, recruited sponsors for Medicaid funding bill</a:t>
            </a:r>
          </a:p>
          <a:p>
            <a:pPr marL="685800" lvl="1" indent="-243522" algn="l" rtl="0">
              <a:spcBef>
                <a:spcPts val="500"/>
              </a:spcBef>
              <a:spcAft>
                <a:spcPts val="0"/>
              </a:spcAft>
              <a:buClr>
                <a:srgbClr val="0070C0"/>
              </a:buClr>
              <a:buSzPct val="100000"/>
              <a:buChar char="✔"/>
            </a:pPr>
            <a:r>
              <a:rPr lang="en-US" sz="2200" dirty="0">
                <a:solidFill>
                  <a:srgbClr val="0070C0"/>
                </a:solidFill>
              </a:rPr>
              <a:t>Filed Guardian as Provider Bill </a:t>
            </a:r>
            <a:endParaRPr sz="2200" dirty="0">
              <a:solidFill>
                <a:srgbClr val="0070C0"/>
              </a:solidFill>
            </a:endParaRPr>
          </a:p>
          <a:p>
            <a:pPr marL="685800" lvl="1" indent="-243522" algn="l" rtl="0">
              <a:spcBef>
                <a:spcPts val="500"/>
              </a:spcBef>
              <a:spcAft>
                <a:spcPts val="0"/>
              </a:spcAft>
              <a:buClr>
                <a:srgbClr val="0070C0"/>
              </a:buClr>
              <a:buSzPct val="110000"/>
              <a:buChar char="✔"/>
            </a:pPr>
            <a:r>
              <a:rPr lang="en-US" sz="2000" dirty="0"/>
              <a:t> </a:t>
            </a:r>
            <a:r>
              <a:rPr lang="en-US" sz="2200" dirty="0">
                <a:solidFill>
                  <a:srgbClr val="0070C0"/>
                </a:solidFill>
              </a:rPr>
              <a:t>Law enacted requiring DPH to study and report on need for public guardians</a:t>
            </a:r>
            <a:endParaRPr sz="2200" dirty="0">
              <a:solidFill>
                <a:srgbClr val="0070C0"/>
              </a:solidFill>
            </a:endParaRPr>
          </a:p>
          <a:p>
            <a:pPr marL="0" lvl="0" indent="457200" algn="l" rtl="0">
              <a:lnSpc>
                <a:spcPct val="110000"/>
              </a:lnSpc>
              <a:spcBef>
                <a:spcPts val="500"/>
              </a:spcBef>
              <a:spcAft>
                <a:spcPts val="0"/>
              </a:spcAft>
              <a:buNone/>
            </a:pPr>
            <a:endParaRPr dirty="0"/>
          </a:p>
          <a:p>
            <a:pPr marL="685800" lvl="1" indent="-88900" algn="l" rtl="0">
              <a:lnSpc>
                <a:spcPct val="110000"/>
              </a:lnSpc>
              <a:spcBef>
                <a:spcPts val="500"/>
              </a:spcBef>
              <a:spcAft>
                <a:spcPts val="0"/>
              </a:spcAft>
              <a:buClr>
                <a:schemeClr val="dk1"/>
              </a:buClr>
              <a:buSzPct val="100000"/>
              <a:buFont typeface="Noto Sans Symbols"/>
              <a:buNone/>
            </a:pPr>
            <a:endParaRPr sz="2200" dirty="0">
              <a:solidFill>
                <a:srgbClr val="0070C0"/>
              </a:solidFill>
            </a:endParaRPr>
          </a:p>
        </p:txBody>
      </p:sp>
      <p:pic>
        <p:nvPicPr>
          <p:cNvPr id="3" name="Picture 2" descr="MGPI Logo">
            <a:extLst>
              <a:ext uri="{FF2B5EF4-FFF2-40B4-BE49-F238E27FC236}">
                <a16:creationId xmlns:a16="http://schemas.microsoft.com/office/drawing/2014/main" id="{6C5E2FB3-6FA1-C416-63F7-6EF4CE2C69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2114" y="1069636"/>
            <a:ext cx="2372498" cy="146304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651C-B0CC-FBA6-3F72-C6897F6AF5DC}"/>
              </a:ext>
            </a:extLst>
          </p:cNvPr>
          <p:cNvSpPr>
            <a:spLocks noGrp="1"/>
          </p:cNvSpPr>
          <p:nvPr>
            <p:ph type="title"/>
          </p:nvPr>
        </p:nvSpPr>
        <p:spPr/>
        <p:txBody>
          <a:bodyPr/>
          <a:lstStyle/>
          <a:p>
            <a:r>
              <a:rPr lang="en-US" b="1" dirty="0">
                <a:solidFill>
                  <a:schemeClr val="accent2"/>
                </a:solidFill>
              </a:rPr>
              <a:t>CENTER FOR GUARDIANSHIP EXCELLENCE</a:t>
            </a:r>
          </a:p>
        </p:txBody>
      </p:sp>
      <p:sp>
        <p:nvSpPr>
          <p:cNvPr id="3" name="Content Placeholder 2">
            <a:extLst>
              <a:ext uri="{FF2B5EF4-FFF2-40B4-BE49-F238E27FC236}">
                <a16:creationId xmlns:a16="http://schemas.microsoft.com/office/drawing/2014/main" id="{4F3CA3E2-94BB-CBAB-DDCF-A65C61877507}"/>
              </a:ext>
            </a:extLst>
          </p:cNvPr>
          <p:cNvSpPr>
            <a:spLocks noGrp="1"/>
          </p:cNvSpPr>
          <p:nvPr>
            <p:ph idx="1"/>
          </p:nvPr>
        </p:nvSpPr>
        <p:spPr/>
        <p:txBody>
          <a:bodyPr/>
          <a:lstStyle/>
          <a:p>
            <a:r>
              <a:rPr lang="en-US" b="1" dirty="0">
                <a:solidFill>
                  <a:schemeClr val="accent2"/>
                </a:solidFill>
              </a:rPr>
              <a:t>Our vision is a world in which all guardians are trained and supported to be the best possible advocates for people with a guardian.  We strive to make research accessible to those serving as guardians through fact sheets, infographics, and decision-making tools. We believe the Center’s work will lead to high-quality support for people subject to guardianship.</a:t>
            </a:r>
          </a:p>
          <a:p>
            <a:r>
              <a:rPr lang="en-US" b="1" dirty="0">
                <a:solidFill>
                  <a:schemeClr val="accent2"/>
                </a:solidFill>
              </a:rPr>
              <a:t>Research – </a:t>
            </a:r>
          </a:p>
          <a:p>
            <a:r>
              <a:rPr lang="en-US" b="1" dirty="0">
                <a:solidFill>
                  <a:schemeClr val="accent2"/>
                </a:solidFill>
              </a:rPr>
              <a:t>Education – numerous free and low cost resources for family, and professional guardians, including best practices for decision-making; obligations of guardians; rights of persons facing guardianship; support groups and networking; trainings for guardianship certification; ethical issues</a:t>
            </a:r>
            <a:r>
              <a:rPr lang="en-US" b="1" dirty="0"/>
              <a:t>.</a:t>
            </a:r>
          </a:p>
          <a:p>
            <a:r>
              <a:rPr lang="en-US" b="1" dirty="0">
                <a:solidFill>
                  <a:schemeClr val="accent2"/>
                </a:solidFill>
              </a:rPr>
              <a:t>https://guardianshipcenter.org/</a:t>
            </a:r>
          </a:p>
        </p:txBody>
      </p:sp>
    </p:spTree>
    <p:extLst>
      <p:ext uri="{BB962C8B-B14F-4D97-AF65-F5344CB8AC3E}">
        <p14:creationId xmlns:p14="http://schemas.microsoft.com/office/powerpoint/2010/main" val="77202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
          <p:cNvSpPr txBox="1">
            <a:spLocks noGrp="1"/>
          </p:cNvSpPr>
          <p:nvPr>
            <p:ph type="title"/>
          </p:nvPr>
        </p:nvSpPr>
        <p:spPr>
          <a:xfrm>
            <a:off x="700635" y="1320494"/>
            <a:ext cx="10691265" cy="90149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ts val="4400"/>
              <a:buFont typeface="Open Sans"/>
              <a:buNone/>
            </a:pPr>
            <a:r>
              <a:rPr lang="en-US" sz="4400" dirty="0">
                <a:solidFill>
                  <a:srgbClr val="002060"/>
                </a:solidFill>
              </a:rPr>
              <a:t>PILOT PROGRAM BEGINS</a:t>
            </a:r>
            <a:endParaRPr dirty="0">
              <a:solidFill>
                <a:srgbClr val="002060"/>
              </a:solidFill>
            </a:endParaRPr>
          </a:p>
        </p:txBody>
      </p:sp>
      <p:sp>
        <p:nvSpPr>
          <p:cNvPr id="163" name="Google Shape;163;p4"/>
          <p:cNvSpPr txBox="1">
            <a:spLocks noGrp="1"/>
          </p:cNvSpPr>
          <p:nvPr>
            <p:ph type="body" idx="1"/>
          </p:nvPr>
        </p:nvSpPr>
        <p:spPr>
          <a:xfrm>
            <a:off x="539724" y="2066243"/>
            <a:ext cx="10691265" cy="3569074"/>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2060"/>
              </a:buClr>
              <a:buSzPts val="3200"/>
              <a:buNone/>
            </a:pPr>
            <a:r>
              <a:rPr lang="en-US" sz="3200" b="1" dirty="0">
                <a:solidFill>
                  <a:srgbClr val="002060"/>
                </a:solidFill>
              </a:rPr>
              <a:t>2019 Pilot Public Guardian Services</a:t>
            </a:r>
            <a:endParaRPr sz="3200" dirty="0">
              <a:solidFill>
                <a:srgbClr val="0070C0"/>
              </a:solidFill>
            </a:endParaRPr>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Non-profit with private funding </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Board included stakeholders</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Operating in 3 counties</a:t>
            </a:r>
            <a:endParaRPr sz="2200" dirty="0">
              <a:solidFill>
                <a:srgbClr val="0070C0"/>
              </a:solidFill>
            </a:endParaRPr>
          </a:p>
          <a:p>
            <a:pPr marL="685800" lvl="1" indent="-228600" algn="l" rtl="0">
              <a:lnSpc>
                <a:spcPct val="110000"/>
              </a:lnSpc>
              <a:spcBef>
                <a:spcPts val="500"/>
              </a:spcBef>
              <a:spcAft>
                <a:spcPts val="0"/>
              </a:spcAft>
              <a:buClr>
                <a:srgbClr val="0070C0"/>
              </a:buClr>
              <a:buSzPts val="2200"/>
              <a:buChar char="✔"/>
            </a:pPr>
            <a:r>
              <a:rPr lang="en-US" sz="2200" dirty="0">
                <a:solidFill>
                  <a:srgbClr val="0070C0"/>
                </a:solidFill>
              </a:rPr>
              <a:t>Model for the state </a:t>
            </a:r>
            <a:endParaRPr sz="2200" dirty="0">
              <a:solidFill>
                <a:srgbClr val="0070C0"/>
              </a:solidFill>
            </a:endParaRPr>
          </a:p>
          <a:p>
            <a:pPr marL="685800" lvl="1" indent="-228600" algn="l" rtl="0">
              <a:lnSpc>
                <a:spcPct val="110000"/>
              </a:lnSpc>
              <a:spcBef>
                <a:spcPts val="500"/>
              </a:spcBef>
              <a:spcAft>
                <a:spcPts val="0"/>
              </a:spcAft>
              <a:buClr>
                <a:srgbClr val="0070C0"/>
              </a:buClr>
              <a:buSzPts val="2200"/>
              <a:buChar char="✔"/>
            </a:pPr>
            <a:r>
              <a:rPr lang="en-US" sz="2200" dirty="0">
                <a:solidFill>
                  <a:srgbClr val="0070C0"/>
                </a:solidFill>
              </a:rPr>
              <a:t>Need for stable, adequate funding </a:t>
            </a:r>
            <a:endParaRPr sz="2200" dirty="0">
              <a:solidFill>
                <a:srgbClr val="0070C0"/>
              </a:solidFill>
            </a:endParaRPr>
          </a:p>
          <a:p>
            <a:pPr marL="685800" lvl="1" indent="-228600" algn="l" rtl="0">
              <a:lnSpc>
                <a:spcPct val="110000"/>
              </a:lnSpc>
              <a:spcBef>
                <a:spcPts val="500"/>
              </a:spcBef>
              <a:spcAft>
                <a:spcPts val="0"/>
              </a:spcAft>
              <a:buClr>
                <a:srgbClr val="0070C0"/>
              </a:buClr>
              <a:buSzPts val="2200"/>
              <a:buChar char="✔"/>
            </a:pPr>
            <a:r>
              <a:rPr lang="en-US" sz="2200" dirty="0">
                <a:solidFill>
                  <a:srgbClr val="0070C0"/>
                </a:solidFill>
              </a:rPr>
              <a:t>Person-centered guardianship</a:t>
            </a:r>
            <a:endParaRPr sz="2200" dirty="0">
              <a:solidFill>
                <a:srgbClr val="0070C0"/>
              </a:solidFill>
            </a:endParaRPr>
          </a:p>
          <a:p>
            <a:pPr marL="685800" lvl="1" indent="-88900" algn="l" rtl="0">
              <a:lnSpc>
                <a:spcPct val="110000"/>
              </a:lnSpc>
              <a:spcBef>
                <a:spcPts val="500"/>
              </a:spcBef>
              <a:spcAft>
                <a:spcPts val="0"/>
              </a:spcAft>
              <a:buClr>
                <a:schemeClr val="dk1"/>
              </a:buClr>
              <a:buSzPts val="2200"/>
              <a:buFont typeface="Noto Sans Symbols"/>
              <a:buNone/>
            </a:pPr>
            <a:endParaRPr sz="2200" dirty="0">
              <a:solidFill>
                <a:srgbClr val="0070C0"/>
              </a:solidFill>
            </a:endParaRPr>
          </a:p>
        </p:txBody>
      </p:sp>
      <p:sp>
        <p:nvSpPr>
          <p:cNvPr id="165" name="Google Shape;165;p4"/>
          <p:cNvSpPr txBox="1"/>
          <p:nvPr/>
        </p:nvSpPr>
        <p:spPr>
          <a:xfrm>
            <a:off x="5821322" y="3714400"/>
            <a:ext cx="6096764" cy="2153000"/>
          </a:xfrm>
          <a:prstGeom prst="rect">
            <a:avLst/>
          </a:prstGeom>
          <a:solidFill>
            <a:srgbClr val="002060"/>
          </a:solid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lt1"/>
              </a:buClr>
              <a:buSzPts val="2400"/>
              <a:buFont typeface="Arial"/>
              <a:buNone/>
            </a:pPr>
            <a:endParaRPr dirty="0"/>
          </a:p>
        </p:txBody>
      </p:sp>
      <p:pic>
        <p:nvPicPr>
          <p:cNvPr id="3" name="Picture 2" descr="A logo with a flower&#10;&#10;AI-generated content may be incorrect.">
            <a:extLst>
              <a:ext uri="{FF2B5EF4-FFF2-40B4-BE49-F238E27FC236}">
                <a16:creationId xmlns:a16="http://schemas.microsoft.com/office/drawing/2014/main" id="{9F17D9DA-5081-9DE8-77DF-AEFD298CBF22}"/>
              </a:ext>
            </a:extLst>
          </p:cNvPr>
          <p:cNvPicPr>
            <a:picLocks noChangeAspect="1"/>
          </p:cNvPicPr>
          <p:nvPr/>
        </p:nvPicPr>
        <p:blipFill>
          <a:blip r:embed="rId4"/>
          <a:stretch>
            <a:fillRect/>
          </a:stretch>
        </p:blipFill>
        <p:spPr>
          <a:xfrm>
            <a:off x="8373489" y="1075918"/>
            <a:ext cx="2857500" cy="1390650"/>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1F47B-3A7A-4E84-5EF0-76C7A3C36506}"/>
              </a:ext>
            </a:extLst>
          </p:cNvPr>
          <p:cNvSpPr>
            <a:spLocks noGrp="1"/>
          </p:cNvSpPr>
          <p:nvPr>
            <p:ph type="title"/>
          </p:nvPr>
        </p:nvSpPr>
        <p:spPr/>
        <p:txBody>
          <a:bodyPr/>
          <a:lstStyle/>
          <a:p>
            <a:r>
              <a:rPr lang="en-US" b="1" dirty="0">
                <a:solidFill>
                  <a:schemeClr val="accent2"/>
                </a:solidFill>
              </a:rPr>
              <a:t>PUBLIC GUARDIAN SERVICES’ MISSION</a:t>
            </a:r>
          </a:p>
        </p:txBody>
      </p:sp>
      <p:sp>
        <p:nvSpPr>
          <p:cNvPr id="3" name="Content Placeholder 2">
            <a:extLst>
              <a:ext uri="{FF2B5EF4-FFF2-40B4-BE49-F238E27FC236}">
                <a16:creationId xmlns:a16="http://schemas.microsoft.com/office/drawing/2014/main" id="{7E67881E-2EAC-AB3B-66D7-D2ED65D24BEA}"/>
              </a:ext>
            </a:extLst>
          </p:cNvPr>
          <p:cNvSpPr>
            <a:spLocks noGrp="1"/>
          </p:cNvSpPr>
          <p:nvPr>
            <p:ph idx="1"/>
          </p:nvPr>
        </p:nvSpPr>
        <p:spPr/>
        <p:txBody>
          <a:bodyPr/>
          <a:lstStyle/>
          <a:p>
            <a:r>
              <a:rPr lang="en-US" b="1" dirty="0">
                <a:solidFill>
                  <a:schemeClr val="accent2"/>
                </a:solidFill>
              </a:rPr>
              <a:t>Public Guardian Services provides guardianship and conservatorship services to indigent Massachusetts adults in Suffolk, Norfolk and Plymouth Counties who are </a:t>
            </a:r>
            <a:r>
              <a:rPr lang="en-US" b="1" dirty="0" err="1">
                <a:solidFill>
                  <a:schemeClr val="accent2"/>
                </a:solidFill>
              </a:rPr>
              <a:t>decisionally</a:t>
            </a:r>
            <a:r>
              <a:rPr lang="en-US" b="1" dirty="0">
                <a:solidFill>
                  <a:schemeClr val="accent2"/>
                </a:solidFill>
              </a:rPr>
              <a:t> impaired and who have no other suitable person to help.  </a:t>
            </a:r>
          </a:p>
          <a:p>
            <a:endParaRPr lang="en-US" b="1" dirty="0">
              <a:solidFill>
                <a:schemeClr val="accent2"/>
              </a:solidFill>
            </a:endParaRPr>
          </a:p>
          <a:p>
            <a:r>
              <a:rPr lang="en-US" b="1" dirty="0">
                <a:solidFill>
                  <a:schemeClr val="accent2"/>
                </a:solidFill>
              </a:rPr>
              <a:t> Public Guardian Services provides stability by making informed decisions about needed personal, medical, social and housing services while respecting our client’s wishes, preferences, and capacity, maximizing independence, and choosing the least restrictive alternatives.</a:t>
            </a:r>
          </a:p>
          <a:p>
            <a:r>
              <a:rPr lang="en-US" b="1" dirty="0">
                <a:solidFill>
                  <a:schemeClr val="accent2"/>
                </a:solidFill>
              </a:rPr>
              <a:t>Our approach as guardian is to support our clients so they can live as independently as possible</a:t>
            </a:r>
            <a:r>
              <a:rPr lang="en-US" dirty="0">
                <a:solidFill>
                  <a:schemeClr val="accent2"/>
                </a:solidFill>
              </a:rPr>
              <a:t>.</a:t>
            </a:r>
          </a:p>
          <a:p>
            <a:endParaRPr lang="en-US" dirty="0"/>
          </a:p>
        </p:txBody>
      </p:sp>
    </p:spTree>
    <p:extLst>
      <p:ext uri="{BB962C8B-B14F-4D97-AF65-F5344CB8AC3E}">
        <p14:creationId xmlns:p14="http://schemas.microsoft.com/office/powerpoint/2010/main" val="3037002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5"/>
          <p:cNvSpPr txBox="1">
            <a:spLocks noGrp="1"/>
          </p:cNvSpPr>
          <p:nvPr>
            <p:ph type="body" idx="1"/>
          </p:nvPr>
        </p:nvSpPr>
        <p:spPr>
          <a:xfrm>
            <a:off x="589935" y="1075918"/>
            <a:ext cx="10801965" cy="488597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2060"/>
              </a:buClr>
              <a:buSzPts val="3200"/>
              <a:buNone/>
            </a:pPr>
            <a:r>
              <a:rPr lang="en-US" sz="3200" b="1" dirty="0">
                <a:solidFill>
                  <a:srgbClr val="002060"/>
                </a:solidFill>
              </a:rPr>
              <a:t>Staffing &amp; Standards for Pilot Program</a:t>
            </a:r>
            <a:br>
              <a:rPr lang="en-US" sz="3200" b="1" dirty="0">
                <a:solidFill>
                  <a:srgbClr val="002060"/>
                </a:solidFill>
              </a:rPr>
            </a:br>
            <a:endParaRPr sz="3200" dirty="0">
              <a:solidFill>
                <a:srgbClr val="0070C0"/>
              </a:solidFill>
            </a:endParaRPr>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Established standard for capacity, 20 cases per case manager</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Four experienced social workers with diverse backgrounds</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Each guardian brought  work experience with 1+ populations we serve</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Person-centered social work methodology for understanding clients, client needs, client preferences and best practices for surrogate decision-making</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Executive Director/Legal Director</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Clinical Director</a:t>
            </a:r>
            <a:endParaRPr dirty="0"/>
          </a:p>
          <a:p>
            <a:pPr marL="685800" lvl="1" indent="-228600" algn="l" rtl="0">
              <a:lnSpc>
                <a:spcPct val="110000"/>
              </a:lnSpc>
              <a:spcBef>
                <a:spcPts val="500"/>
              </a:spcBef>
              <a:spcAft>
                <a:spcPts val="0"/>
              </a:spcAft>
              <a:buClr>
                <a:srgbClr val="0070C0"/>
              </a:buClr>
              <a:buSzPts val="2200"/>
              <a:buFont typeface="Noto Sans Symbols"/>
              <a:buChar char="✔"/>
            </a:pPr>
            <a:r>
              <a:rPr lang="en-US" sz="2200" dirty="0">
                <a:solidFill>
                  <a:srgbClr val="0070C0"/>
                </a:solidFill>
              </a:rPr>
              <a:t>Office Manager</a:t>
            </a:r>
            <a:endParaRPr dirty="0"/>
          </a:p>
        </p:txBody>
      </p:sp>
      <p:pic>
        <p:nvPicPr>
          <p:cNvPr id="2" name="Picture 1" descr="A logo with a flower&#10;&#10;AI-generated content may be incorrect.">
            <a:extLst>
              <a:ext uri="{FF2B5EF4-FFF2-40B4-BE49-F238E27FC236}">
                <a16:creationId xmlns:a16="http://schemas.microsoft.com/office/drawing/2014/main" id="{227BF13F-FAD1-0727-7102-5D76ECF405EF}"/>
              </a:ext>
            </a:extLst>
          </p:cNvPr>
          <p:cNvPicPr>
            <a:picLocks noChangeAspect="1"/>
          </p:cNvPicPr>
          <p:nvPr/>
        </p:nvPicPr>
        <p:blipFill>
          <a:blip r:embed="rId4"/>
          <a:stretch>
            <a:fillRect/>
          </a:stretch>
        </p:blipFill>
        <p:spPr>
          <a:xfrm>
            <a:off x="8373489" y="1075918"/>
            <a:ext cx="2857500" cy="1390650"/>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8"/>
          <p:cNvSpPr txBox="1">
            <a:spLocks noGrp="1"/>
          </p:cNvSpPr>
          <p:nvPr>
            <p:ph type="body" idx="1"/>
          </p:nvPr>
        </p:nvSpPr>
        <p:spPr>
          <a:xfrm>
            <a:off x="700635" y="1127760"/>
            <a:ext cx="11369445" cy="5455920"/>
          </a:xfrm>
          <a:prstGeom prst="rect">
            <a:avLst/>
          </a:prstGeom>
          <a:solidFill>
            <a:schemeClr val="lt1"/>
          </a:solidFill>
          <a:ln>
            <a:noFill/>
          </a:ln>
        </p:spPr>
        <p:txBody>
          <a:bodyPr spcFirstLastPara="1" wrap="square" lIns="91425" tIns="45700" rIns="91425" bIns="45700" anchor="t" anchorCtr="0">
            <a:normAutofit fontScale="92500" lnSpcReduction="20000"/>
          </a:bodyPr>
          <a:lstStyle/>
          <a:p>
            <a:pPr marL="0" lvl="0" indent="0" algn="l" rtl="0">
              <a:lnSpc>
                <a:spcPct val="110000"/>
              </a:lnSpc>
              <a:spcBef>
                <a:spcPts val="0"/>
              </a:spcBef>
              <a:spcAft>
                <a:spcPts val="0"/>
              </a:spcAft>
              <a:buClr>
                <a:srgbClr val="002060"/>
              </a:buClr>
              <a:buSzPct val="100000"/>
              <a:buNone/>
            </a:pPr>
            <a:r>
              <a:rPr lang="en-US" sz="3200" b="1" dirty="0">
                <a:solidFill>
                  <a:srgbClr val="002060"/>
                </a:solidFill>
              </a:rPr>
              <a:t>$6,000,000 SPENT ON PILOT SO FAR</a:t>
            </a:r>
            <a:endParaRPr sz="3200" dirty="0">
              <a:solidFill>
                <a:srgbClr val="0070C0"/>
              </a:solidFill>
            </a:endParaRPr>
          </a:p>
          <a:p>
            <a:pPr marL="457200" lvl="1" indent="0" algn="l" rtl="0">
              <a:lnSpc>
                <a:spcPct val="110000"/>
              </a:lnSpc>
              <a:spcBef>
                <a:spcPts val="500"/>
              </a:spcBef>
              <a:spcAft>
                <a:spcPts val="0"/>
              </a:spcAft>
              <a:buClr>
                <a:schemeClr val="dk1"/>
              </a:buClr>
              <a:buSzPct val="100000"/>
              <a:buNone/>
            </a:pPr>
            <a:endParaRPr sz="2200" dirty="0">
              <a:solidFill>
                <a:srgbClr val="0070C0"/>
              </a:solidFill>
            </a:endParaRPr>
          </a:p>
          <a:p>
            <a:pPr marL="0" lvl="0" indent="0" algn="l" rtl="0">
              <a:lnSpc>
                <a:spcPct val="110000"/>
              </a:lnSpc>
              <a:spcBef>
                <a:spcPts val="1000"/>
              </a:spcBef>
              <a:spcAft>
                <a:spcPts val="0"/>
              </a:spcAft>
              <a:buClr>
                <a:srgbClr val="0070C0"/>
              </a:buClr>
              <a:buSzPct val="100000"/>
              <a:buNone/>
            </a:pPr>
            <a:r>
              <a:rPr lang="en-US" sz="2400" dirty="0">
                <a:solidFill>
                  <a:srgbClr val="0070C0"/>
                </a:solidFill>
              </a:rPr>
              <a:t>ANNUAL BUDGET $1,000,000 to $1,200,000 so far</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$10,000 - 12,000 per client per year x 80 cases plus admin/overhead</a:t>
            </a:r>
            <a:endParaRPr dirty="0"/>
          </a:p>
          <a:p>
            <a:pPr marL="0" lvl="0" indent="0" algn="l" rtl="0">
              <a:lnSpc>
                <a:spcPct val="110000"/>
              </a:lnSpc>
              <a:spcBef>
                <a:spcPts val="1000"/>
              </a:spcBef>
              <a:spcAft>
                <a:spcPts val="0"/>
              </a:spcAft>
              <a:buClr>
                <a:schemeClr val="dk1"/>
              </a:buClr>
              <a:buSzPct val="100000"/>
              <a:buNone/>
            </a:pPr>
            <a:endParaRPr sz="1100" dirty="0">
              <a:solidFill>
                <a:srgbClr val="0070C0"/>
              </a:solidFill>
            </a:endParaRPr>
          </a:p>
          <a:p>
            <a:pPr marL="228600" lvl="0" indent="-217169" algn="l" rtl="0">
              <a:lnSpc>
                <a:spcPct val="110000"/>
              </a:lnSpc>
              <a:spcBef>
                <a:spcPts val="1000"/>
              </a:spcBef>
              <a:spcAft>
                <a:spcPts val="0"/>
              </a:spcAft>
              <a:buClr>
                <a:srgbClr val="0070C0"/>
              </a:buClr>
              <a:buSzPct val="100000"/>
              <a:buFont typeface="Noto Sans Symbols"/>
              <a:buChar char="✔"/>
            </a:pPr>
            <a:r>
              <a:rPr lang="en-US" sz="2400" dirty="0">
                <a:solidFill>
                  <a:srgbClr val="0070C0"/>
                </a:solidFill>
              </a:rPr>
              <a:t>CASES  </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Guardian 78 (Guardian of the Person)</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Conservator 28 (Guardian of the Estate)</a:t>
            </a:r>
            <a:endParaRPr dirty="0"/>
          </a:p>
          <a:p>
            <a:pPr marL="1143000" lvl="2" indent="-111125" algn="l" rtl="0">
              <a:lnSpc>
                <a:spcPct val="110000"/>
              </a:lnSpc>
              <a:spcBef>
                <a:spcPts val="500"/>
              </a:spcBef>
              <a:spcAft>
                <a:spcPts val="0"/>
              </a:spcAft>
              <a:buClr>
                <a:schemeClr val="dk1"/>
              </a:buClr>
              <a:buSzPct val="100000"/>
              <a:buFont typeface="Noto Sans Symbols"/>
              <a:buNone/>
            </a:pPr>
            <a:endParaRPr sz="2000" dirty="0">
              <a:solidFill>
                <a:srgbClr val="0070C0"/>
              </a:solidFill>
            </a:endParaRPr>
          </a:p>
          <a:p>
            <a:pPr marL="228600" lvl="0" indent="-217169" algn="l" rtl="0">
              <a:lnSpc>
                <a:spcPct val="110000"/>
              </a:lnSpc>
              <a:spcBef>
                <a:spcPts val="1000"/>
              </a:spcBef>
              <a:spcAft>
                <a:spcPts val="0"/>
              </a:spcAft>
              <a:buClr>
                <a:srgbClr val="0070C0"/>
              </a:buClr>
              <a:buSzPct val="100000"/>
              <a:buFont typeface="Noto Sans Symbols"/>
              <a:buChar char="✔"/>
            </a:pPr>
            <a:r>
              <a:rPr lang="en-US" sz="2400" dirty="0">
                <a:solidFill>
                  <a:srgbClr val="0070C0"/>
                </a:solidFill>
              </a:rPr>
              <a:t>LIVING ARRANGEMENTS</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SNF </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Assisted Living  </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Community </a:t>
            </a:r>
            <a:endParaRPr dirty="0"/>
          </a:p>
          <a:p>
            <a:pPr marL="685800" lvl="1" indent="-218122" algn="l" rtl="0">
              <a:lnSpc>
                <a:spcPct val="110000"/>
              </a:lnSpc>
              <a:spcBef>
                <a:spcPts val="500"/>
              </a:spcBef>
              <a:spcAft>
                <a:spcPts val="0"/>
              </a:spcAft>
              <a:buClr>
                <a:srgbClr val="0070C0"/>
              </a:buClr>
              <a:buSzPct val="100000"/>
              <a:buFont typeface="Noto Sans Symbols"/>
              <a:buChar char="✔"/>
            </a:pPr>
            <a:r>
              <a:rPr lang="en-US" sz="2200" dirty="0">
                <a:solidFill>
                  <a:srgbClr val="0070C0"/>
                </a:solidFill>
              </a:rPr>
              <a:t>Hospital</a:t>
            </a:r>
            <a:endParaRPr dirty="0"/>
          </a:p>
          <a:p>
            <a:pPr marL="685800" lvl="1" indent="-99377" algn="l" rtl="0">
              <a:lnSpc>
                <a:spcPct val="110000"/>
              </a:lnSpc>
              <a:spcBef>
                <a:spcPts val="500"/>
              </a:spcBef>
              <a:spcAft>
                <a:spcPts val="0"/>
              </a:spcAft>
              <a:buClr>
                <a:schemeClr val="dk1"/>
              </a:buClr>
              <a:buSzPct val="100000"/>
              <a:buFont typeface="Noto Sans Symbols"/>
              <a:buNone/>
            </a:pPr>
            <a:endParaRPr sz="2200" dirty="0">
              <a:solidFill>
                <a:srgbClr val="0070C0"/>
              </a:solidFill>
            </a:endParaRPr>
          </a:p>
        </p:txBody>
      </p:sp>
      <p:sp>
        <p:nvSpPr>
          <p:cNvPr id="209" name="Google Shape;209;p8"/>
          <p:cNvSpPr txBox="1"/>
          <p:nvPr/>
        </p:nvSpPr>
        <p:spPr>
          <a:xfrm>
            <a:off x="2032000" y="2782710"/>
            <a:ext cx="3048000" cy="64629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800" b="0" i="0" u="none" strike="noStrike" cap="none" dirty="0">
                <a:solidFill>
                  <a:srgbClr val="002060"/>
                </a:solidFill>
                <a:latin typeface="Arial Black"/>
                <a:ea typeface="Arial Black"/>
                <a:cs typeface="Arial Black"/>
                <a:sym typeface="Arial Black"/>
              </a:rPr>
              <a:t>Age 60+ = 58 clients, Age 18- 59</a:t>
            </a:r>
            <a:r>
              <a:rPr lang="en-US" sz="1800" b="0" i="0" u="none" strike="noStrike" cap="none">
                <a:solidFill>
                  <a:srgbClr val="002060"/>
                </a:solidFill>
                <a:latin typeface="Arial Black"/>
                <a:ea typeface="Arial Black"/>
                <a:cs typeface="Arial Black"/>
                <a:sym typeface="Arial Black"/>
              </a:rPr>
              <a:t>= </a:t>
            </a:r>
            <a:r>
              <a:rPr lang="en-US">
                <a:solidFill>
                  <a:srgbClr val="002060"/>
                </a:solidFill>
                <a:latin typeface="Arial Black"/>
                <a:ea typeface="Arial Black"/>
                <a:cs typeface="Arial Black"/>
                <a:sym typeface="Arial Black"/>
              </a:rPr>
              <a:t>18 </a:t>
            </a:r>
            <a:r>
              <a:rPr lang="en-US" sz="1800" b="0" i="0" u="none" strike="noStrike" cap="none">
                <a:solidFill>
                  <a:srgbClr val="002060"/>
                </a:solidFill>
                <a:latin typeface="Arial Black"/>
                <a:ea typeface="Arial Black"/>
                <a:cs typeface="Arial Black"/>
                <a:sym typeface="Arial Black"/>
              </a:rPr>
              <a:t>clients</a:t>
            </a:r>
            <a:endParaRPr dirty="0"/>
          </a:p>
        </p:txBody>
      </p:sp>
      <p:pic>
        <p:nvPicPr>
          <p:cNvPr id="2" name="Picture 1" descr="A logo with a flower&#10;&#10;AI-generated content may be incorrect.">
            <a:extLst>
              <a:ext uri="{FF2B5EF4-FFF2-40B4-BE49-F238E27FC236}">
                <a16:creationId xmlns:a16="http://schemas.microsoft.com/office/drawing/2014/main" id="{EAB6A45E-8BE5-7936-C2BE-A36DDA106D91}"/>
              </a:ext>
            </a:extLst>
          </p:cNvPr>
          <p:cNvPicPr>
            <a:picLocks noChangeAspect="1"/>
          </p:cNvPicPr>
          <p:nvPr/>
        </p:nvPicPr>
        <p:blipFill>
          <a:blip r:embed="rId4"/>
          <a:stretch>
            <a:fillRect/>
          </a:stretch>
        </p:blipFill>
        <p:spPr>
          <a:xfrm>
            <a:off x="8373489" y="1075918"/>
            <a:ext cx="2857500" cy="139065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ustria"/>
              <a:ea typeface="Lustria"/>
              <a:cs typeface="Lustria"/>
              <a:sym typeface="Lustria"/>
            </a:endParaRPr>
          </a:p>
        </p:txBody>
      </p:sp>
      <p:sp>
        <p:nvSpPr>
          <p:cNvPr id="225" name="Google Shape;225;p9"/>
          <p:cNvSpPr txBox="1">
            <a:spLocks noGrp="1"/>
          </p:cNvSpPr>
          <p:nvPr>
            <p:ph type="title"/>
          </p:nvPr>
        </p:nvSpPr>
        <p:spPr>
          <a:xfrm>
            <a:off x="4866968" y="822960"/>
            <a:ext cx="6627924" cy="68123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ct val="100000"/>
              <a:buFont typeface="Open Sans"/>
              <a:buNone/>
            </a:pPr>
            <a:r>
              <a:rPr lang="en-US"/>
              <a:t>MEET RICH, 56</a:t>
            </a:r>
            <a:endParaRPr/>
          </a:p>
        </p:txBody>
      </p:sp>
      <p:pic>
        <p:nvPicPr>
          <p:cNvPr id="226" name="Google Shape;226;p9" descr="A person with tattoos on his arms&#10;&#10;AI-generated content may be incorrect."/>
          <p:cNvPicPr preferRelativeResize="0"/>
          <p:nvPr/>
        </p:nvPicPr>
        <p:blipFill rotWithShape="1">
          <a:blip r:embed="rId4">
            <a:alphaModFix/>
          </a:blip>
          <a:srcRect l="49457" r="9710" b="2"/>
          <a:stretch/>
        </p:blipFill>
        <p:spPr>
          <a:xfrm>
            <a:off x="20" y="-17929"/>
            <a:ext cx="4206220" cy="6875929"/>
          </a:xfrm>
          <a:prstGeom prst="rect">
            <a:avLst/>
          </a:prstGeom>
          <a:noFill/>
          <a:ln>
            <a:noFill/>
          </a:ln>
        </p:spPr>
      </p:pic>
      <p:cxnSp>
        <p:nvCxnSpPr>
          <p:cNvPr id="227" name="Google Shape;227;p9"/>
          <p:cNvCxnSpPr/>
          <p:nvPr/>
        </p:nvCxnSpPr>
        <p:spPr>
          <a:xfrm>
            <a:off x="4917665" y="722376"/>
            <a:ext cx="6476356" cy="0"/>
          </a:xfrm>
          <a:prstGeom prst="straightConnector1">
            <a:avLst/>
          </a:prstGeom>
          <a:noFill/>
          <a:ln w="44450" cap="flat" cmpd="sng">
            <a:solidFill>
              <a:schemeClr val="dk1"/>
            </a:solidFill>
            <a:prstDash val="solid"/>
            <a:miter lim="800000"/>
            <a:headEnd type="none" w="sm" len="sm"/>
            <a:tailEnd type="none" w="sm" len="sm"/>
          </a:ln>
        </p:spPr>
      </p:cxnSp>
      <p:sp>
        <p:nvSpPr>
          <p:cNvPr id="228" name="Google Shape;228;p9"/>
          <p:cNvSpPr txBox="1">
            <a:spLocks noGrp="1"/>
          </p:cNvSpPr>
          <p:nvPr>
            <p:ph type="body" idx="1"/>
          </p:nvPr>
        </p:nvSpPr>
        <p:spPr>
          <a:xfrm>
            <a:off x="4866968" y="1438657"/>
            <a:ext cx="6627924" cy="268528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None/>
            </a:pPr>
            <a:r>
              <a:rPr lang="en-US" b="1"/>
              <a:t>2021 Referral</a:t>
            </a:r>
            <a:endParaRPr/>
          </a:p>
          <a:p>
            <a:pPr marL="228600" lvl="0" indent="-228600" algn="l" rtl="0">
              <a:lnSpc>
                <a:spcPct val="100000"/>
              </a:lnSpc>
              <a:spcBef>
                <a:spcPts val="1200"/>
              </a:spcBef>
              <a:spcAft>
                <a:spcPts val="0"/>
              </a:spcAft>
              <a:buClr>
                <a:schemeClr val="dk1"/>
              </a:buClr>
              <a:buSzPts val="2000"/>
              <a:buChar char="•"/>
            </a:pPr>
            <a:r>
              <a:rPr lang="en-US"/>
              <a:t>Unhoused and living with Schizophrenia diagnosis</a:t>
            </a:r>
            <a:endParaRPr/>
          </a:p>
          <a:p>
            <a:pPr marL="228600" lvl="0" indent="-228600" algn="l" rtl="0">
              <a:lnSpc>
                <a:spcPct val="100000"/>
              </a:lnSpc>
              <a:spcBef>
                <a:spcPts val="600"/>
              </a:spcBef>
              <a:spcAft>
                <a:spcPts val="0"/>
              </a:spcAft>
              <a:buClr>
                <a:schemeClr val="dk1"/>
              </a:buClr>
              <a:buSzPts val="2000"/>
              <a:buChar char="•"/>
            </a:pPr>
            <a:r>
              <a:rPr lang="en-US"/>
              <a:t>Initial meeting during 1 of many hospitalizations</a:t>
            </a:r>
            <a:endParaRPr/>
          </a:p>
          <a:p>
            <a:pPr marL="228600" lvl="0" indent="-228600" algn="l" rtl="0">
              <a:lnSpc>
                <a:spcPct val="100000"/>
              </a:lnSpc>
              <a:spcBef>
                <a:spcPts val="600"/>
              </a:spcBef>
              <a:spcAft>
                <a:spcPts val="0"/>
              </a:spcAft>
              <a:buClr>
                <a:schemeClr val="dk1"/>
              </a:buClr>
              <a:buSzPts val="2000"/>
              <a:buChar char="•"/>
            </a:pPr>
            <a:r>
              <a:rPr lang="en-US"/>
              <a:t>Guardian spent time building trust while Rich was in the hospital. Learned about his life. Learned his concerns about meds. Not interested in housing.</a:t>
            </a:r>
            <a:endParaRPr/>
          </a:p>
        </p:txBody>
      </p:sp>
      <p:cxnSp>
        <p:nvCxnSpPr>
          <p:cNvPr id="229" name="Google Shape;229;p9"/>
          <p:cNvCxnSpPr/>
          <p:nvPr/>
        </p:nvCxnSpPr>
        <p:spPr>
          <a:xfrm>
            <a:off x="4917665" y="6144768"/>
            <a:ext cx="6476356" cy="0"/>
          </a:xfrm>
          <a:prstGeom prst="straightConnector1">
            <a:avLst/>
          </a:prstGeom>
          <a:noFill/>
          <a:ln w="12700" cap="flat" cmpd="sng">
            <a:solidFill>
              <a:schemeClr val="dk1"/>
            </a:solidFill>
            <a:prstDash val="solid"/>
            <a:miter lim="800000"/>
            <a:headEnd type="none" w="sm" len="sm"/>
            <a:tailEnd type="none" w="sm" len="sm"/>
          </a:ln>
        </p:spPr>
      </p:cxnSp>
      <p:sp>
        <p:nvSpPr>
          <p:cNvPr id="230" name="Google Shape;230;p9"/>
          <p:cNvSpPr txBox="1"/>
          <p:nvPr/>
        </p:nvSpPr>
        <p:spPr>
          <a:xfrm>
            <a:off x="4917665" y="3729239"/>
            <a:ext cx="6627924" cy="2080250"/>
          </a:xfrm>
          <a:prstGeom prst="rect">
            <a:avLst/>
          </a:prstGeom>
          <a:solidFill>
            <a:schemeClr val="lt1"/>
          </a:solid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stria"/>
                <a:ea typeface="Lustria"/>
                <a:cs typeface="Lustria"/>
                <a:sym typeface="Lustria"/>
              </a:rPr>
              <a:t>2023 New Diagnosis</a:t>
            </a:r>
            <a:endParaRPr/>
          </a:p>
          <a:p>
            <a:pPr marL="228600" marR="0" lvl="0" indent="-228600" algn="l" rtl="0">
              <a:lnSpc>
                <a:spcPct val="100000"/>
              </a:lnSpc>
              <a:spcBef>
                <a:spcPts val="1200"/>
              </a:spcBef>
              <a:spcAft>
                <a:spcPts val="0"/>
              </a:spcAft>
              <a:buClr>
                <a:schemeClr val="dk1"/>
              </a:buClr>
              <a:buSzPts val="2000"/>
              <a:buFont typeface="Arial"/>
              <a:buChar char="•"/>
            </a:pPr>
            <a:r>
              <a:rPr lang="en-US" sz="2000" b="0" i="0" u="none" strike="noStrike" cap="none">
                <a:solidFill>
                  <a:schemeClr val="dk1"/>
                </a:solidFill>
                <a:latin typeface="Lustria"/>
                <a:ea typeface="Lustria"/>
                <a:cs typeface="Lustria"/>
                <a:sym typeface="Lustria"/>
              </a:rPr>
              <a:t>Cancer diagnosis with nursing home recommendation. Rich refused. Finally agreed to group home with support for taking meds</a:t>
            </a:r>
            <a:endParaRPr/>
          </a:p>
          <a:p>
            <a:pPr marL="228600" marR="0" lvl="0" indent="-228600"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Lustria"/>
                <a:ea typeface="Lustria"/>
                <a:cs typeface="Lustria"/>
                <a:sym typeface="Lustria"/>
              </a:rPr>
              <a:t>Guardian took him to medical appointments, encouraged treatment</a:t>
            </a:r>
            <a:endParaRPr/>
          </a:p>
        </p:txBody>
      </p:sp>
      <p:sp>
        <p:nvSpPr>
          <p:cNvPr id="231" name="Google Shape;231;p9"/>
          <p:cNvSpPr txBox="1"/>
          <p:nvPr/>
        </p:nvSpPr>
        <p:spPr>
          <a:xfrm>
            <a:off x="4917665" y="5843029"/>
            <a:ext cx="6627924" cy="865260"/>
          </a:xfrm>
          <a:prstGeom prst="rect">
            <a:avLst/>
          </a:prstGeom>
          <a:solidFill>
            <a:schemeClr val="lt1"/>
          </a:solid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stria"/>
                <a:ea typeface="Lustria"/>
                <a:cs typeface="Lustria"/>
                <a:sym typeface="Lustria"/>
              </a:rPr>
              <a:t>2025 Remission &amp; Stability</a:t>
            </a:r>
            <a:endParaRPr/>
          </a:p>
          <a:p>
            <a:pPr marL="228600" marR="0" lvl="0" indent="-228600" algn="l" rtl="0">
              <a:lnSpc>
                <a:spcPct val="100000"/>
              </a:lnSpc>
              <a:spcBef>
                <a:spcPts val="1200"/>
              </a:spcBef>
              <a:spcAft>
                <a:spcPts val="0"/>
              </a:spcAft>
              <a:buClr>
                <a:schemeClr val="dk1"/>
              </a:buClr>
              <a:buSzPts val="2000"/>
              <a:buFont typeface="Arial"/>
              <a:buChar char="•"/>
            </a:pPr>
            <a:r>
              <a:rPr lang="en-US" sz="2000" b="0" i="0" u="none" strike="noStrike" cap="none">
                <a:solidFill>
                  <a:schemeClr val="dk1"/>
                </a:solidFill>
                <a:latin typeface="Lustria"/>
                <a:ea typeface="Lustria"/>
                <a:cs typeface="Lustria"/>
                <a:sym typeface="Lustria"/>
              </a:rPr>
              <a:t>Safe and comfortable home and proper medications</a:t>
            </a:r>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362e8e9c615_2_6"/>
          <p:cNvSpPr txBox="1">
            <a:spLocks noGrp="1"/>
          </p:cNvSpPr>
          <p:nvPr>
            <p:ph type="title"/>
          </p:nvPr>
        </p:nvSpPr>
        <p:spPr>
          <a:xfrm>
            <a:off x="700635" y="957934"/>
            <a:ext cx="10266000" cy="1726276"/>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4400" b="1" dirty="0">
                <a:solidFill>
                  <a:srgbClr val="002060"/>
                </a:solidFill>
              </a:rPr>
              <a:t>CHALLENGES </a:t>
            </a:r>
            <a:r>
              <a:rPr lang="en-US" sz="3600" b="1" dirty="0">
                <a:solidFill>
                  <a:srgbClr val="002060"/>
                </a:solidFill>
              </a:rPr>
              <a:t>&amp; Ethical Issues</a:t>
            </a:r>
            <a:endParaRPr lang="en-US" sz="4400" b="1" dirty="0">
              <a:solidFill>
                <a:srgbClr val="002060"/>
              </a:solidFill>
            </a:endParaRPr>
          </a:p>
        </p:txBody>
      </p:sp>
      <p:sp>
        <p:nvSpPr>
          <p:cNvPr id="216" name="Google Shape;216;g362e8e9c615_2_6"/>
          <p:cNvSpPr txBox="1">
            <a:spLocks noGrp="1"/>
          </p:cNvSpPr>
          <p:nvPr>
            <p:ph type="body" idx="1"/>
          </p:nvPr>
        </p:nvSpPr>
        <p:spPr>
          <a:xfrm>
            <a:off x="700635" y="1821072"/>
            <a:ext cx="7941920" cy="2444645"/>
          </a:xfrm>
          <a:prstGeom prst="rect">
            <a:avLst/>
          </a:prstGeom>
        </p:spPr>
        <p:txBody>
          <a:bodyPr spcFirstLastPara="1" wrap="square" lIns="91425" tIns="45700" rIns="91425" bIns="45700" anchor="t" anchorCtr="0">
            <a:normAutofit/>
          </a:bodyPr>
          <a:lstStyle/>
          <a:p>
            <a:pPr marL="158750" lvl="0" indent="0" algn="l" rtl="0">
              <a:lnSpc>
                <a:spcPct val="90000"/>
              </a:lnSpc>
              <a:spcBef>
                <a:spcPts val="0"/>
              </a:spcBef>
              <a:spcAft>
                <a:spcPts val="0"/>
              </a:spcAft>
              <a:buSzPts val="1100"/>
              <a:buNone/>
            </a:pPr>
            <a:r>
              <a:rPr lang="en-US" sz="2800" b="1" dirty="0">
                <a:solidFill>
                  <a:srgbClr val="0070C0"/>
                </a:solidFill>
                <a:latin typeface="Amasis MT Pro" panose="02040504050005020304" pitchFamily="18" charset="0"/>
                <a:ea typeface="Arial"/>
                <a:cs typeface="Arial"/>
                <a:sym typeface="Arial"/>
              </a:rPr>
              <a:t>Client-Related Challenges</a:t>
            </a:r>
          </a:p>
          <a:p>
            <a:pPr marL="615950" lvl="0" indent="-457200" algn="l" rtl="0">
              <a:lnSpc>
                <a:spcPct val="90000"/>
              </a:lnSpc>
              <a:spcBef>
                <a:spcPts val="0"/>
              </a:spcBef>
              <a:spcAft>
                <a:spcPts val="0"/>
              </a:spcAft>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People with complex social &amp; medical cases</a:t>
            </a:r>
          </a:p>
          <a:p>
            <a:pPr marL="615950" lvl="0" indent="-457200" algn="l" rtl="0">
              <a:lnSpc>
                <a:spcPct val="90000"/>
              </a:lnSpc>
              <a:spcBef>
                <a:spcPts val="0"/>
              </a:spcBef>
              <a:spcAft>
                <a:spcPts val="0"/>
              </a:spcAft>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People who are difficult to find homes for</a:t>
            </a:r>
          </a:p>
          <a:p>
            <a:pPr marL="615950" lvl="0" indent="-457200" algn="l" rtl="0">
              <a:lnSpc>
                <a:spcPct val="90000"/>
              </a:lnSpc>
              <a:spcBef>
                <a:spcPts val="0"/>
              </a:spcBef>
              <a:spcAft>
                <a:spcPts val="0"/>
              </a:spcAft>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Geographic issues using time </a:t>
            </a:r>
          </a:p>
          <a:p>
            <a:pPr marL="615950" lvl="0" indent="-457200" algn="l" rtl="0">
              <a:lnSpc>
                <a:spcPct val="90000"/>
              </a:lnSpc>
              <a:spcBef>
                <a:spcPts val="0"/>
              </a:spcBef>
              <a:spcAft>
                <a:spcPts val="0"/>
              </a:spcAft>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Family dynamics that involve anger, etc.</a:t>
            </a:r>
          </a:p>
          <a:p>
            <a:pPr marL="615950" lvl="0" indent="-457200" algn="l" rtl="0">
              <a:lnSpc>
                <a:spcPct val="90000"/>
              </a:lnSpc>
              <a:spcBef>
                <a:spcPts val="0"/>
              </a:spcBef>
              <a:spcAft>
                <a:spcPts val="0"/>
              </a:spcAft>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Unexpected necessary expenses</a:t>
            </a:r>
          </a:p>
          <a:p>
            <a:pPr marL="1073150" lvl="1" indent="-457200">
              <a:lnSpc>
                <a:spcPct val="90000"/>
              </a:lnSpc>
              <a:spcBef>
                <a:spcPts val="0"/>
              </a:spcBef>
              <a:buSzPts val="1100"/>
              <a:buFont typeface="Arial" panose="020B0604020202020204" pitchFamily="34" charset="0"/>
              <a:buChar char="•"/>
            </a:pPr>
            <a:r>
              <a:rPr lang="en-US" sz="2000" dirty="0">
                <a:solidFill>
                  <a:srgbClr val="0070C0"/>
                </a:solidFill>
                <a:latin typeface="Amasis MT Pro" panose="02040504050005020304" pitchFamily="18" charset="0"/>
                <a:ea typeface="Arial"/>
                <a:cs typeface="Arial"/>
                <a:sym typeface="Arial"/>
              </a:rPr>
              <a:t>Example: $20,000 costs for litigation with family members</a:t>
            </a:r>
            <a:endParaRPr sz="2000" dirty="0">
              <a:solidFill>
                <a:srgbClr val="0070C0"/>
              </a:solidFill>
              <a:latin typeface="Amasis MT Pro" panose="02040504050005020304" pitchFamily="18" charset="0"/>
              <a:ea typeface="Arial"/>
              <a:cs typeface="Arial"/>
              <a:sym typeface="Arial"/>
            </a:endParaRPr>
          </a:p>
        </p:txBody>
      </p:sp>
      <p:pic>
        <p:nvPicPr>
          <p:cNvPr id="2" name="Picture 1" descr="A logo with a flower&#10;&#10;AI-generated content may be incorrect.">
            <a:extLst>
              <a:ext uri="{FF2B5EF4-FFF2-40B4-BE49-F238E27FC236}">
                <a16:creationId xmlns:a16="http://schemas.microsoft.com/office/drawing/2014/main" id="{FEC1120F-5271-DEB1-F4B7-006B2109EB37}"/>
              </a:ext>
            </a:extLst>
          </p:cNvPr>
          <p:cNvPicPr>
            <a:picLocks noChangeAspect="1"/>
          </p:cNvPicPr>
          <p:nvPr/>
        </p:nvPicPr>
        <p:blipFill>
          <a:blip r:embed="rId4"/>
          <a:stretch>
            <a:fillRect/>
          </a:stretch>
        </p:blipFill>
        <p:spPr>
          <a:xfrm>
            <a:off x="8373489" y="1075918"/>
            <a:ext cx="2857500" cy="1390650"/>
          </a:xfrm>
          <a:prstGeom prst="rect">
            <a:avLst/>
          </a:prstGeom>
        </p:spPr>
      </p:pic>
      <p:sp>
        <p:nvSpPr>
          <p:cNvPr id="4" name="Google Shape;216;g362e8e9c615_2_6">
            <a:extLst>
              <a:ext uri="{FF2B5EF4-FFF2-40B4-BE49-F238E27FC236}">
                <a16:creationId xmlns:a16="http://schemas.microsoft.com/office/drawing/2014/main" id="{1A4B7B62-C981-1412-6C8C-FFF64EB80ECA}"/>
              </a:ext>
            </a:extLst>
          </p:cNvPr>
          <p:cNvSpPr txBox="1">
            <a:spLocks/>
          </p:cNvSpPr>
          <p:nvPr/>
        </p:nvSpPr>
        <p:spPr>
          <a:xfrm>
            <a:off x="4982583" y="4482995"/>
            <a:ext cx="7941920" cy="139065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10000"/>
              </a:lnSpc>
              <a:spcBef>
                <a:spcPts val="1000"/>
              </a:spcBef>
              <a:spcAft>
                <a:spcPts val="0"/>
              </a:spcAft>
              <a:buClr>
                <a:schemeClr val="dk1"/>
              </a:buClr>
              <a:buSzPts val="1800"/>
              <a:buFont typeface="Arial"/>
              <a:buChar char="•"/>
              <a:defRPr sz="2000" b="0" i="0" u="none" strike="noStrike" cap="none">
                <a:solidFill>
                  <a:schemeClr val="dk1"/>
                </a:solidFill>
                <a:latin typeface="Lustria"/>
                <a:ea typeface="Lustria"/>
                <a:cs typeface="Lustria"/>
                <a:sym typeface="Lustria"/>
              </a:defRPr>
            </a:lvl1pPr>
            <a:lvl2pPr marL="914400" marR="0" lvl="1"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2pPr>
            <a:lvl3pPr marL="1371600" marR="0" lvl="2"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Lustria"/>
                <a:ea typeface="Lustria"/>
                <a:cs typeface="Lustria"/>
                <a:sym typeface="Lustria"/>
              </a:defRPr>
            </a:lvl3pPr>
            <a:lvl4pPr marL="1828800" marR="0" lvl="3" indent="-342900" algn="l" rtl="0">
              <a:lnSpc>
                <a:spcPct val="110000"/>
              </a:lnSpc>
              <a:spcBef>
                <a:spcPts val="500"/>
              </a:spcBef>
              <a:spcAft>
                <a:spcPts val="0"/>
              </a:spcAft>
              <a:buClr>
                <a:schemeClr val="dk1"/>
              </a:buClr>
              <a:buSzPts val="1800"/>
              <a:buFont typeface="Arial"/>
              <a:buChar char="•"/>
              <a:defRPr sz="1400" b="0" i="0" u="none" strike="noStrike" cap="none">
                <a:solidFill>
                  <a:schemeClr val="dk1"/>
                </a:solidFill>
                <a:latin typeface="Lustria"/>
                <a:ea typeface="Lustria"/>
                <a:cs typeface="Lustria"/>
                <a:sym typeface="Lustria"/>
              </a:defRPr>
            </a:lvl4pPr>
            <a:lvl5pPr marL="2286000" marR="0" lvl="4" indent="-342900" algn="l" rtl="0">
              <a:lnSpc>
                <a:spcPct val="110000"/>
              </a:lnSpc>
              <a:spcBef>
                <a:spcPts val="500"/>
              </a:spcBef>
              <a:spcAft>
                <a:spcPts val="0"/>
              </a:spcAft>
              <a:buClr>
                <a:schemeClr val="dk1"/>
              </a:buClr>
              <a:buSzPts val="1800"/>
              <a:buFont typeface="Arial"/>
              <a:buChar char="•"/>
              <a:defRPr sz="1400" b="0" i="0" u="none" strike="noStrike" cap="none">
                <a:solidFill>
                  <a:schemeClr val="dk1"/>
                </a:solidFill>
                <a:latin typeface="Lustria"/>
                <a:ea typeface="Lustria"/>
                <a:cs typeface="Lustria"/>
                <a:sym typeface="Lust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9pPr>
          </a:lstStyle>
          <a:p>
            <a:pPr marL="158750" indent="0">
              <a:lnSpc>
                <a:spcPct val="90000"/>
              </a:lnSpc>
              <a:spcBef>
                <a:spcPts val="0"/>
              </a:spcBef>
              <a:buSzPts val="1100"/>
              <a:buFont typeface="Arial"/>
              <a:buNone/>
            </a:pPr>
            <a:r>
              <a:rPr lang="en-US" sz="2800" b="1" dirty="0">
                <a:solidFill>
                  <a:srgbClr val="0070C0"/>
                </a:solidFill>
                <a:latin typeface="Amasis MT Pro" panose="02040504050005020304" pitchFamily="18" charset="0"/>
                <a:ea typeface="Arial"/>
                <a:cs typeface="Arial"/>
                <a:sym typeface="Arial"/>
              </a:rPr>
              <a:t>Ethical Challenges</a:t>
            </a:r>
          </a:p>
          <a:p>
            <a:pPr marL="615950" indent="-457200">
              <a:lnSpc>
                <a:spcPct val="90000"/>
              </a:lnSpc>
              <a:spcBef>
                <a:spcPts val="0"/>
              </a:spcBef>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Decision-Making standards</a:t>
            </a:r>
          </a:p>
          <a:p>
            <a:pPr marL="615950" indent="-457200">
              <a:lnSpc>
                <a:spcPct val="90000"/>
              </a:lnSpc>
              <a:spcBef>
                <a:spcPts val="0"/>
              </a:spcBef>
              <a:buSzPts val="1100"/>
              <a:buFont typeface="Wingdings" panose="05000000000000000000" pitchFamily="2" charset="2"/>
              <a:buChar char="ü"/>
            </a:pPr>
            <a:r>
              <a:rPr lang="en-US" sz="2400" dirty="0">
                <a:solidFill>
                  <a:srgbClr val="0070C0"/>
                </a:solidFill>
                <a:latin typeface="Amasis MT Pro" panose="02040504050005020304" pitchFamily="18" charset="0"/>
                <a:ea typeface="Arial"/>
                <a:cs typeface="Arial"/>
                <a:sym typeface="Arial"/>
              </a:rPr>
              <a:t>End of Life decisions including DNR/</a:t>
            </a:r>
            <a:r>
              <a:rPr lang="en-US" sz="2400" dirty="0" err="1">
                <a:solidFill>
                  <a:srgbClr val="0070C0"/>
                </a:solidFill>
                <a:latin typeface="Amasis MT Pro" panose="02040504050005020304" pitchFamily="18" charset="0"/>
                <a:ea typeface="Arial"/>
                <a:cs typeface="Arial"/>
                <a:sym typeface="Arial"/>
              </a:rPr>
              <a:t>DNI</a:t>
            </a:r>
            <a:endParaRPr lang="en-US" sz="2000" dirty="0">
              <a:solidFill>
                <a:srgbClr val="0070C0"/>
              </a:solidFill>
              <a:latin typeface="Amasis MT Pro" panose="02040504050005020304" pitchFamily="18" charset="0"/>
              <a:ea typeface="Arial"/>
              <a:cs typeface="Arial"/>
              <a:sym typeface="Aria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36bed967dbc_0_6"/>
          <p:cNvSpPr txBox="1">
            <a:spLocks noGrp="1"/>
          </p:cNvSpPr>
          <p:nvPr>
            <p:ph type="title"/>
          </p:nvPr>
        </p:nvSpPr>
        <p:spPr>
          <a:xfrm>
            <a:off x="700635" y="914400"/>
            <a:ext cx="10691400" cy="1307700"/>
          </a:xfrm>
          <a:prstGeom prst="rect">
            <a:avLst/>
          </a:prstGeom>
        </p:spPr>
        <p:txBody>
          <a:bodyPr spcFirstLastPara="1" wrap="square" lIns="91425" tIns="45700" rIns="91425" bIns="45700" anchor="t" anchorCtr="0">
            <a:normAutofit fontScale="90000"/>
          </a:bodyPr>
          <a:lstStyle/>
          <a:p>
            <a:pPr marL="0" lvl="0" indent="0" algn="l" rtl="0">
              <a:spcBef>
                <a:spcPts val="0"/>
              </a:spcBef>
              <a:spcAft>
                <a:spcPts val="0"/>
              </a:spcAft>
              <a:buNone/>
            </a:pPr>
            <a:r>
              <a:rPr lang="en-US" sz="4900" b="1" dirty="0">
                <a:solidFill>
                  <a:srgbClr val="002060"/>
                </a:solidFill>
              </a:rPr>
              <a:t>LESSONS LEARNED</a:t>
            </a:r>
            <a:br>
              <a:rPr lang="en-US" dirty="0">
                <a:solidFill>
                  <a:srgbClr val="002060"/>
                </a:solidFill>
              </a:rPr>
            </a:br>
            <a:r>
              <a:rPr lang="en-US" sz="3600" dirty="0">
                <a:solidFill>
                  <a:srgbClr val="002060"/>
                </a:solidFill>
              </a:rPr>
              <a:t>10-Year Review &amp; Recommendations</a:t>
            </a:r>
            <a:endParaRPr dirty="0">
              <a:solidFill>
                <a:srgbClr val="002060"/>
              </a:solidFill>
            </a:endParaRPr>
          </a:p>
        </p:txBody>
      </p:sp>
      <p:sp>
        <p:nvSpPr>
          <p:cNvPr id="238" name="Google Shape;238;g36bed967dbc_0_6"/>
          <p:cNvSpPr txBox="1">
            <a:spLocks noGrp="1"/>
          </p:cNvSpPr>
          <p:nvPr>
            <p:ph type="body" idx="1"/>
          </p:nvPr>
        </p:nvSpPr>
        <p:spPr>
          <a:xfrm>
            <a:off x="700635" y="2628086"/>
            <a:ext cx="10691400" cy="3333706"/>
          </a:xfrm>
          <a:prstGeom prst="rect">
            <a:avLst/>
          </a:prstGeom>
        </p:spPr>
        <p:txBody>
          <a:bodyPr spcFirstLastPara="1" wrap="square" lIns="91425" tIns="45700" rIns="91425" bIns="45700" anchor="t" anchorCtr="0">
            <a:normAutofit lnSpcReduction="10000"/>
          </a:bodyPr>
          <a:lstStyle/>
          <a:p>
            <a:pPr marL="342900" lvl="0" algn="l" rtl="0">
              <a:spcBef>
                <a:spcPts val="1000"/>
              </a:spcBef>
              <a:spcAft>
                <a:spcPts val="0"/>
              </a:spcAft>
              <a:buFont typeface="Wingdings" panose="05000000000000000000" pitchFamily="2" charset="2"/>
              <a:buChar char="ü"/>
            </a:pPr>
            <a:r>
              <a:rPr lang="en-US" dirty="0">
                <a:solidFill>
                  <a:srgbClr val="0070C0"/>
                </a:solidFill>
              </a:rPr>
              <a:t>Social work, person centered guardianship</a:t>
            </a:r>
            <a:endParaRPr dirty="0">
              <a:solidFill>
                <a:srgbClr val="0070C0"/>
              </a:solidFill>
            </a:endParaRPr>
          </a:p>
          <a:p>
            <a:pPr marL="342900" lvl="0" algn="l" rtl="0">
              <a:spcBef>
                <a:spcPts val="1000"/>
              </a:spcBef>
              <a:spcAft>
                <a:spcPts val="0"/>
              </a:spcAft>
              <a:buFont typeface="Wingdings" panose="05000000000000000000" pitchFamily="2" charset="2"/>
              <a:buChar char="ü"/>
            </a:pPr>
            <a:r>
              <a:rPr lang="en-US" dirty="0">
                <a:solidFill>
                  <a:srgbClr val="0070C0"/>
                </a:solidFill>
              </a:rPr>
              <a:t>Secure dedicated and sufficient funding to ensure  sustainability</a:t>
            </a:r>
            <a:endParaRPr dirty="0">
              <a:solidFill>
                <a:srgbClr val="0070C0"/>
              </a:solidFill>
            </a:endParaRPr>
          </a:p>
          <a:p>
            <a:pPr marL="342900" lvl="0" algn="l" rtl="0">
              <a:spcBef>
                <a:spcPts val="1000"/>
              </a:spcBef>
              <a:spcAft>
                <a:spcPts val="0"/>
              </a:spcAft>
              <a:buFont typeface="Wingdings" panose="05000000000000000000" pitchFamily="2" charset="2"/>
              <a:buChar char="ü"/>
            </a:pPr>
            <a:r>
              <a:rPr lang="en-US" dirty="0">
                <a:solidFill>
                  <a:srgbClr val="0070C0"/>
                </a:solidFill>
              </a:rPr>
              <a:t>Recognize the strong potential of cost savings in other areas</a:t>
            </a:r>
            <a:endParaRPr dirty="0">
              <a:solidFill>
                <a:srgbClr val="0070C0"/>
              </a:solidFill>
            </a:endParaRPr>
          </a:p>
          <a:p>
            <a:pPr marL="342900" lvl="0" algn="l" rtl="0">
              <a:spcBef>
                <a:spcPts val="1000"/>
              </a:spcBef>
              <a:spcAft>
                <a:spcPts val="0"/>
              </a:spcAft>
              <a:buFont typeface="Wingdings" panose="05000000000000000000" pitchFamily="2" charset="2"/>
              <a:buChar char="ü"/>
            </a:pPr>
            <a:r>
              <a:rPr lang="en-US" dirty="0">
                <a:solidFill>
                  <a:srgbClr val="0070C0"/>
                </a:solidFill>
              </a:rPr>
              <a:t>Learn from successful models in other states</a:t>
            </a:r>
            <a:endParaRPr dirty="0">
              <a:solidFill>
                <a:srgbClr val="0070C0"/>
              </a:solidFill>
            </a:endParaRPr>
          </a:p>
          <a:p>
            <a:pPr marL="342900" lvl="0" algn="l" rtl="0">
              <a:spcBef>
                <a:spcPts val="1000"/>
              </a:spcBef>
              <a:spcAft>
                <a:spcPts val="0"/>
              </a:spcAft>
              <a:buFont typeface="Wingdings" panose="05000000000000000000" pitchFamily="2" charset="2"/>
              <a:buChar char="ü"/>
            </a:pPr>
            <a:r>
              <a:rPr lang="en-US" dirty="0">
                <a:solidFill>
                  <a:srgbClr val="0070C0"/>
                </a:solidFill>
              </a:rPr>
              <a:t>Need for strong organization and leadership</a:t>
            </a:r>
            <a:endParaRPr dirty="0">
              <a:solidFill>
                <a:srgbClr val="0070C0"/>
              </a:solidFill>
            </a:endParaRPr>
          </a:p>
          <a:p>
            <a:pPr marL="342900" lvl="0" algn="l" rtl="0">
              <a:spcBef>
                <a:spcPts val="1000"/>
              </a:spcBef>
              <a:spcAft>
                <a:spcPts val="0"/>
              </a:spcAft>
              <a:buFont typeface="Wingdings" panose="05000000000000000000" pitchFamily="2" charset="2"/>
              <a:buChar char="ü"/>
            </a:pPr>
            <a:r>
              <a:rPr lang="en-US" dirty="0">
                <a:solidFill>
                  <a:srgbClr val="0070C0"/>
                </a:solidFill>
              </a:rPr>
              <a:t>Foster collaboration and leadership among stakeholders to promote a unified and effective approach to policy reforms</a:t>
            </a:r>
          </a:p>
          <a:p>
            <a:pPr marL="342900" lvl="0" algn="l" rtl="0">
              <a:spcBef>
                <a:spcPts val="1000"/>
              </a:spcBef>
              <a:spcAft>
                <a:spcPts val="0"/>
              </a:spcAft>
              <a:buFont typeface="Wingdings" panose="05000000000000000000" pitchFamily="2" charset="2"/>
              <a:buChar char="ü"/>
            </a:pPr>
            <a:r>
              <a:rPr lang="en-US" dirty="0">
                <a:solidFill>
                  <a:srgbClr val="0070C0"/>
                </a:solidFill>
              </a:rPr>
              <a:t>Ten Year Review and Recommendations - https://guardianship.institute/ten-year-report-on-public-guardianship-massachusetts/</a:t>
            </a:r>
            <a:endParaRPr dirty="0">
              <a:solidFill>
                <a:srgbClr val="0070C0"/>
              </a:solidFill>
            </a:endParaRPr>
          </a:p>
        </p:txBody>
      </p:sp>
      <p:pic>
        <p:nvPicPr>
          <p:cNvPr id="2" name="Picture 1" descr="A logo with a flower&#10;&#10;AI-generated content may be incorrect.">
            <a:extLst>
              <a:ext uri="{FF2B5EF4-FFF2-40B4-BE49-F238E27FC236}">
                <a16:creationId xmlns:a16="http://schemas.microsoft.com/office/drawing/2014/main" id="{0F842148-30C6-4117-EF2F-123348693242}"/>
              </a:ext>
            </a:extLst>
          </p:cNvPr>
          <p:cNvPicPr>
            <a:picLocks noChangeAspect="1"/>
          </p:cNvPicPr>
          <p:nvPr/>
        </p:nvPicPr>
        <p:blipFill>
          <a:blip r:embed="rId4"/>
          <a:stretch>
            <a:fillRect/>
          </a:stretch>
        </p:blipFill>
        <p:spPr>
          <a:xfrm>
            <a:off x="8373489" y="1075918"/>
            <a:ext cx="2857500" cy="139065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239</TotalTime>
  <Words>2019</Words>
  <Application>Microsoft Office PowerPoint</Application>
  <PresentationFormat>Widescreen</PresentationFormat>
  <Paragraphs>154</Paragraphs>
  <Slides>11</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Amasis MT Pro</vt:lpstr>
      <vt:lpstr>Aptos</vt:lpstr>
      <vt:lpstr>Arial</vt:lpstr>
      <vt:lpstr>Arial Black</vt:lpstr>
      <vt:lpstr>Lustria</vt:lpstr>
      <vt:lpstr>Noto Sans Symbols</vt:lpstr>
      <vt:lpstr>Open Sans</vt:lpstr>
      <vt:lpstr>Trebuchet MS</vt:lpstr>
      <vt:lpstr>Wingdings</vt:lpstr>
      <vt:lpstr>Wingdings 3</vt:lpstr>
      <vt:lpstr>Facet</vt:lpstr>
      <vt:lpstr>MASSACHUSETTS GUARDIANSHIP POLICY INSTITUTE –       WHO WE ARE AND WHAT WE DO   </vt:lpstr>
      <vt:lpstr>MASSACHUSETTS DOES NOT HAVE A STATEWIDE PUBLIC GUARDIAN PROGRAM</vt:lpstr>
      <vt:lpstr>MASSACHUSETTS DOES NOT HAVE A STATEWIDE PUBLIC GUARDIAN PROGRAM</vt:lpstr>
      <vt:lpstr>CENTER FOR GUARDIANSHIP EXCELLENCE</vt:lpstr>
      <vt:lpstr>PILOT PROGRAM BEGINS</vt:lpstr>
      <vt:lpstr>PUBLIC GUARDIAN SERVICES’ MISSION</vt:lpstr>
      <vt:lpstr>PowerPoint Presentation</vt:lpstr>
      <vt:lpstr>PowerPoint Presentation</vt:lpstr>
      <vt:lpstr>MEET RICH, 56</vt:lpstr>
      <vt:lpstr>CHALLENGES &amp; Ethical Issues</vt:lpstr>
      <vt:lpstr>LESSONS LEARNED 10-Year Review &amp;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Wynn Gerhard</dc:creator>
  <cp:lastModifiedBy>Wynn Gerhard</cp:lastModifiedBy>
  <cp:revision>1</cp:revision>
  <dcterms:created xsi:type="dcterms:W3CDTF">2026-02-23T18:34:57Z</dcterms:created>
  <dcterms:modified xsi:type="dcterms:W3CDTF">2026-03-03T18:43:28Z</dcterms:modified>
</cp:coreProperties>
</file>