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4"/>
  </p:sldMasterIdLst>
  <p:sldIdLst>
    <p:sldId id="257" r:id="rId5"/>
    <p:sldId id="270" r:id="rId6"/>
    <p:sldId id="258" r:id="rId7"/>
    <p:sldId id="271" r:id="rId8"/>
    <p:sldId id="275" r:id="rId9"/>
    <p:sldId id="262" r:id="rId10"/>
    <p:sldId id="272" r:id="rId11"/>
    <p:sldId id="273" r:id="rId12"/>
    <p:sldId id="274" r:id="rId13"/>
  </p:sldIdLst>
  <p:sldSz cx="18288000" cy="10287000"/>
  <p:notesSz cx="6858000" cy="9144000"/>
  <p:embeddedFontLst>
    <p:embeddedFont>
      <p:font typeface="Arial Nova" panose="020B0504020202020204" pitchFamily="34" charset="0"/>
      <p:regular r:id="rId14"/>
      <p:bold r:id="rId15"/>
      <p:italic r:id="rId16"/>
      <p:boldItalic r:id="rId17"/>
    </p:embeddedFont>
    <p:embeddedFont>
      <p:font typeface="Rockwell" panose="02060603020205020403" pitchFamily="18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5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7EC5D3-1BE0-29CF-4C62-D28E542E31C4}" v="3390" dt="2026-03-31T18:00:55.5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5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5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ry Weissman" userId="S::hweissman@dpcma.org::d63da2f9-3483-4a58-acbf-65c06c9ca1ce" providerId="AD" clId="Web-{F87EC5D3-1BE0-29CF-4C62-D28E542E31C4}"/>
    <pc:docChg chg="addSld delSld modSld sldOrd">
      <pc:chgData name="Harry Weissman" userId="S::hweissman@dpcma.org::d63da2f9-3483-4a58-acbf-65c06c9ca1ce" providerId="AD" clId="Web-{F87EC5D3-1BE0-29CF-4C62-D28E542E31C4}" dt="2026-03-31T18:00:54.821" v="1824" actId="20577"/>
      <pc:docMkLst>
        <pc:docMk/>
      </pc:docMkLst>
      <pc:sldChg chg="addSp delSp modSp">
        <pc:chgData name="Harry Weissman" userId="S::hweissman@dpcma.org::d63da2f9-3483-4a58-acbf-65c06c9ca1ce" providerId="AD" clId="Web-{F87EC5D3-1BE0-29CF-4C62-D28E542E31C4}" dt="2026-03-31T18:00:54.821" v="1824" actId="20577"/>
        <pc:sldMkLst>
          <pc:docMk/>
          <pc:sldMk cId="0" sldId="257"/>
        </pc:sldMkLst>
        <pc:spChg chg="add mod">
          <ac:chgData name="Harry Weissman" userId="S::hweissman@dpcma.org::d63da2f9-3483-4a58-acbf-65c06c9ca1ce" providerId="AD" clId="Web-{F87EC5D3-1BE0-29CF-4C62-D28E542E31C4}" dt="2026-03-31T17:50:25.676" v="1488" actId="1076"/>
          <ac:spMkLst>
            <pc:docMk/>
            <pc:sldMk cId="0" sldId="257"/>
            <ac:spMk id="7" creationId="{58B40E1C-659A-1C89-CD7E-0BB32F8052C3}"/>
          </ac:spMkLst>
        </pc:spChg>
        <pc:spChg chg="mod">
          <ac:chgData name="Harry Weissman" userId="S::hweissman@dpcma.org::d63da2f9-3483-4a58-acbf-65c06c9ca1ce" providerId="AD" clId="Web-{F87EC5D3-1BE0-29CF-4C62-D28E542E31C4}" dt="2026-03-31T14:31:31.592" v="49" actId="1076"/>
          <ac:spMkLst>
            <pc:docMk/>
            <pc:sldMk cId="0" sldId="257"/>
            <ac:spMk id="8" creationId="{B2DB348B-5CFD-0CE5-868B-DC20F934D498}"/>
          </ac:spMkLst>
        </pc:spChg>
        <pc:spChg chg="mod">
          <ac:chgData name="Harry Weissman" userId="S::hweissman@dpcma.org::d63da2f9-3483-4a58-acbf-65c06c9ca1ce" providerId="AD" clId="Web-{F87EC5D3-1BE0-29CF-4C62-D28E542E31C4}" dt="2026-03-31T18:00:54.821" v="1824" actId="20577"/>
          <ac:spMkLst>
            <pc:docMk/>
            <pc:sldMk cId="0" sldId="257"/>
            <ac:spMk id="10" creationId="{DAFC574B-CDC5-AA57-2FBA-17AD3E296D6C}"/>
          </ac:spMkLst>
        </pc:spChg>
        <pc:spChg chg="add del">
          <ac:chgData name="Harry Weissman" userId="S::hweissman@dpcma.org::d63da2f9-3483-4a58-acbf-65c06c9ca1ce" providerId="AD" clId="Web-{F87EC5D3-1BE0-29CF-4C62-D28E542E31C4}" dt="2026-03-31T14:31:16.092" v="47"/>
          <ac:spMkLst>
            <pc:docMk/>
            <pc:sldMk cId="0" sldId="257"/>
            <ac:spMk id="12" creationId="{3E408A4E-B9F4-772F-660E-B30272BECDB5}"/>
          </ac:spMkLst>
        </pc:spChg>
      </pc:sldChg>
      <pc:sldChg chg="addSp delSp modSp">
        <pc:chgData name="Harry Weissman" userId="S::hweissman@dpcma.org::d63da2f9-3483-4a58-acbf-65c06c9ca1ce" providerId="AD" clId="Web-{F87EC5D3-1BE0-29CF-4C62-D28E542E31C4}" dt="2026-03-31T15:20:23.285" v="249" actId="1076"/>
        <pc:sldMkLst>
          <pc:docMk/>
          <pc:sldMk cId="0" sldId="258"/>
        </pc:sldMkLst>
        <pc:spChg chg="mod">
          <ac:chgData name="Harry Weissman" userId="S::hweissman@dpcma.org::d63da2f9-3483-4a58-acbf-65c06c9ca1ce" providerId="AD" clId="Web-{F87EC5D3-1BE0-29CF-4C62-D28E542E31C4}" dt="2026-03-31T15:18:19.463" v="217" actId="14100"/>
          <ac:spMkLst>
            <pc:docMk/>
            <pc:sldMk cId="0" sldId="258"/>
            <ac:spMk id="10" creationId="{A8F9B384-D05D-E147-2096-A4C3342B0941}"/>
          </ac:spMkLst>
        </pc:spChg>
        <pc:spChg chg="del">
          <ac:chgData name="Harry Weissman" userId="S::hweissman@dpcma.org::d63da2f9-3483-4a58-acbf-65c06c9ca1ce" providerId="AD" clId="Web-{F87EC5D3-1BE0-29CF-4C62-D28E542E31C4}" dt="2026-03-31T15:18:39.121" v="220"/>
          <ac:spMkLst>
            <pc:docMk/>
            <pc:sldMk cId="0" sldId="258"/>
            <ac:spMk id="12" creationId="{46FC50C3-B171-DE66-CBA7-C204B505364B}"/>
          </ac:spMkLst>
        </pc:spChg>
        <pc:spChg chg="add mod">
          <ac:chgData name="Harry Weissman" userId="S::hweissman@dpcma.org::d63da2f9-3483-4a58-acbf-65c06c9ca1ce" providerId="AD" clId="Web-{F87EC5D3-1BE0-29CF-4C62-D28E542E31C4}" dt="2026-03-31T15:20:23.285" v="249" actId="1076"/>
          <ac:spMkLst>
            <pc:docMk/>
            <pc:sldMk cId="0" sldId="258"/>
            <ac:spMk id="13" creationId="{4E1BA866-737F-A33D-4C8F-D34DB3D333A0}"/>
          </ac:spMkLst>
        </pc:spChg>
        <pc:spChg chg="del">
          <ac:chgData name="Harry Weissman" userId="S::hweissman@dpcma.org::d63da2f9-3483-4a58-acbf-65c06c9ca1ce" providerId="AD" clId="Web-{F87EC5D3-1BE0-29CF-4C62-D28E542E31C4}" dt="2026-03-31T15:18:40.824" v="221"/>
          <ac:spMkLst>
            <pc:docMk/>
            <pc:sldMk cId="0" sldId="258"/>
            <ac:spMk id="14" creationId="{9E27D38C-09FD-EDA8-5537-A54F4D32634F}"/>
          </ac:spMkLst>
        </pc:spChg>
        <pc:picChg chg="del">
          <ac:chgData name="Harry Weissman" userId="S::hweissman@dpcma.org::d63da2f9-3483-4a58-acbf-65c06c9ca1ce" providerId="AD" clId="Web-{F87EC5D3-1BE0-29CF-4C62-D28E542E31C4}" dt="2026-03-31T15:14:54.970" v="196"/>
          <ac:picMkLst>
            <pc:docMk/>
            <pc:sldMk cId="0" sldId="258"/>
            <ac:picMk id="8" creationId="{3B0051DB-4C5A-7D08-35CA-7AC9C96CDC32}"/>
          </ac:picMkLst>
        </pc:picChg>
        <pc:picChg chg="add mod">
          <ac:chgData name="Harry Weissman" userId="S::hweissman@dpcma.org::d63da2f9-3483-4a58-acbf-65c06c9ca1ce" providerId="AD" clId="Web-{F87EC5D3-1BE0-29CF-4C62-D28E542E31C4}" dt="2026-03-31T15:15:01.173" v="197" actId="1076"/>
          <ac:picMkLst>
            <pc:docMk/>
            <pc:sldMk cId="0" sldId="258"/>
            <ac:picMk id="9" creationId="{F4B81BB8-FC4A-5E5B-0084-9310847EF701}"/>
          </ac:picMkLst>
        </pc:picChg>
        <pc:picChg chg="add mod">
          <ac:chgData name="Harry Weissman" userId="S::hweissman@dpcma.org::d63da2f9-3483-4a58-acbf-65c06c9ca1ce" providerId="AD" clId="Web-{F87EC5D3-1BE0-29CF-4C62-D28E542E31C4}" dt="2026-03-31T15:20:14.941" v="248" actId="1076"/>
          <ac:picMkLst>
            <pc:docMk/>
            <pc:sldMk cId="0" sldId="258"/>
            <ac:picMk id="11" creationId="{2F37BCD4-B170-868C-BA25-B67FDAD252BB}"/>
          </ac:picMkLst>
        </pc:picChg>
      </pc:sldChg>
      <pc:sldChg chg="del">
        <pc:chgData name="Harry Weissman" userId="S::hweissman@dpcma.org::d63da2f9-3483-4a58-acbf-65c06c9ca1ce" providerId="AD" clId="Web-{F87EC5D3-1BE0-29CF-4C62-D28E542E31C4}" dt="2026-03-31T17:52:41.439" v="1535"/>
        <pc:sldMkLst>
          <pc:docMk/>
          <pc:sldMk cId="0" sldId="259"/>
        </pc:sldMkLst>
      </pc:sldChg>
      <pc:sldChg chg="del">
        <pc:chgData name="Harry Weissman" userId="S::hweissman@dpcma.org::d63da2f9-3483-4a58-acbf-65c06c9ca1ce" providerId="AD" clId="Web-{F87EC5D3-1BE0-29CF-4C62-D28E542E31C4}" dt="2026-03-31T17:52:43.174" v="1536"/>
        <pc:sldMkLst>
          <pc:docMk/>
          <pc:sldMk cId="0" sldId="260"/>
        </pc:sldMkLst>
      </pc:sldChg>
      <pc:sldChg chg="addSp delSp modSp ord">
        <pc:chgData name="Harry Weissman" userId="S::hweissman@dpcma.org::d63da2f9-3483-4a58-acbf-65c06c9ca1ce" providerId="AD" clId="Web-{F87EC5D3-1BE0-29CF-4C62-D28E542E31C4}" dt="2026-03-31T17:45:53.352" v="1404"/>
        <pc:sldMkLst>
          <pc:docMk/>
          <pc:sldMk cId="0" sldId="262"/>
        </pc:sldMkLst>
        <pc:spChg chg="del mod">
          <ac:chgData name="Harry Weissman" userId="S::hweissman@dpcma.org::d63da2f9-3483-4a58-acbf-65c06c9ca1ce" providerId="AD" clId="Web-{F87EC5D3-1BE0-29CF-4C62-D28E542E31C4}" dt="2026-03-31T17:41:19.298" v="1380"/>
          <ac:spMkLst>
            <pc:docMk/>
            <pc:sldMk cId="0" sldId="262"/>
            <ac:spMk id="10" creationId="{8EB68DCC-028A-EA82-B12F-4F72455C7FC3}"/>
          </ac:spMkLst>
        </pc:spChg>
        <pc:spChg chg="del">
          <ac:chgData name="Harry Weissman" userId="S::hweissman@dpcma.org::d63da2f9-3483-4a58-acbf-65c06c9ca1ce" providerId="AD" clId="Web-{F87EC5D3-1BE0-29CF-4C62-D28E542E31C4}" dt="2026-03-31T17:41:17.236" v="1379"/>
          <ac:spMkLst>
            <pc:docMk/>
            <pc:sldMk cId="0" sldId="262"/>
            <ac:spMk id="11" creationId="{390ED47E-05EB-C1C7-5A99-94A589CE9246}"/>
          </ac:spMkLst>
        </pc:spChg>
        <pc:picChg chg="add mod ord">
          <ac:chgData name="Harry Weissman" userId="S::hweissman@dpcma.org::d63da2f9-3483-4a58-acbf-65c06c9ca1ce" providerId="AD" clId="Web-{F87EC5D3-1BE0-29CF-4C62-D28E542E31C4}" dt="2026-03-31T17:45:53.352" v="1404"/>
          <ac:picMkLst>
            <pc:docMk/>
            <pc:sldMk cId="0" sldId="262"/>
            <ac:picMk id="9" creationId="{D48CB8B7-E469-88DC-D668-9CAA0926F0E3}"/>
          </ac:picMkLst>
        </pc:picChg>
        <pc:picChg chg="add mod">
          <ac:chgData name="Harry Weissman" userId="S::hweissman@dpcma.org::d63da2f9-3483-4a58-acbf-65c06c9ca1ce" providerId="AD" clId="Web-{F87EC5D3-1BE0-29CF-4C62-D28E542E31C4}" dt="2026-03-31T17:43:24.208" v="1392" actId="1076"/>
          <ac:picMkLst>
            <pc:docMk/>
            <pc:sldMk cId="0" sldId="262"/>
            <ac:picMk id="12" creationId="{48564CD6-160D-CEB0-9078-56DB8712C9C0}"/>
          </ac:picMkLst>
        </pc:picChg>
        <pc:picChg chg="add mod modCrop">
          <ac:chgData name="Harry Weissman" userId="S::hweissman@dpcma.org::d63da2f9-3483-4a58-acbf-65c06c9ca1ce" providerId="AD" clId="Web-{F87EC5D3-1BE0-29CF-4C62-D28E542E31C4}" dt="2026-03-31T17:43:27.739" v="1393" actId="1076"/>
          <ac:picMkLst>
            <pc:docMk/>
            <pc:sldMk cId="0" sldId="262"/>
            <ac:picMk id="13" creationId="{790A6808-AEF9-359A-0DE9-1F558C4954BE}"/>
          </ac:picMkLst>
        </pc:picChg>
        <pc:picChg chg="add del mod">
          <ac:chgData name="Harry Weissman" userId="S::hweissman@dpcma.org::d63da2f9-3483-4a58-acbf-65c06c9ca1ce" providerId="AD" clId="Web-{F87EC5D3-1BE0-29CF-4C62-D28E542E31C4}" dt="2026-03-31T17:44:12.584" v="1395"/>
          <ac:picMkLst>
            <pc:docMk/>
            <pc:sldMk cId="0" sldId="262"/>
            <ac:picMk id="14" creationId="{4BE756D7-2F7D-7E70-5487-6244C18703F0}"/>
          </ac:picMkLst>
        </pc:picChg>
        <pc:picChg chg="add mod modCrop">
          <ac:chgData name="Harry Weissman" userId="S::hweissman@dpcma.org::d63da2f9-3483-4a58-acbf-65c06c9ca1ce" providerId="AD" clId="Web-{F87EC5D3-1BE0-29CF-4C62-D28E542E31C4}" dt="2026-03-31T17:45:29.524" v="1402" actId="1076"/>
          <ac:picMkLst>
            <pc:docMk/>
            <pc:sldMk cId="0" sldId="262"/>
            <ac:picMk id="15" creationId="{C148979C-0C80-7797-4419-2A687A81BA43}"/>
          </ac:picMkLst>
        </pc:picChg>
      </pc:sldChg>
      <pc:sldChg chg="del">
        <pc:chgData name="Harry Weissman" userId="S::hweissman@dpcma.org::d63da2f9-3483-4a58-acbf-65c06c9ca1ce" providerId="AD" clId="Web-{F87EC5D3-1BE0-29CF-4C62-D28E542E31C4}" dt="2026-03-31T17:52:43.674" v="1538"/>
        <pc:sldMkLst>
          <pc:docMk/>
          <pc:sldMk cId="0" sldId="263"/>
        </pc:sldMkLst>
      </pc:sldChg>
      <pc:sldChg chg="del">
        <pc:chgData name="Harry Weissman" userId="S::hweissman@dpcma.org::d63da2f9-3483-4a58-acbf-65c06c9ca1ce" providerId="AD" clId="Web-{F87EC5D3-1BE0-29CF-4C62-D28E542E31C4}" dt="2026-03-31T17:52:44.283" v="1539"/>
        <pc:sldMkLst>
          <pc:docMk/>
          <pc:sldMk cId="0" sldId="264"/>
        </pc:sldMkLst>
      </pc:sldChg>
      <pc:sldChg chg="del">
        <pc:chgData name="Harry Weissman" userId="S::hweissman@dpcma.org::d63da2f9-3483-4a58-acbf-65c06c9ca1ce" providerId="AD" clId="Web-{F87EC5D3-1BE0-29CF-4C62-D28E542E31C4}" dt="2026-03-31T17:52:45.127" v="1540"/>
        <pc:sldMkLst>
          <pc:docMk/>
          <pc:sldMk cId="0" sldId="265"/>
        </pc:sldMkLst>
      </pc:sldChg>
      <pc:sldChg chg="del">
        <pc:chgData name="Harry Weissman" userId="S::hweissman@dpcma.org::d63da2f9-3483-4a58-acbf-65c06c9ca1ce" providerId="AD" clId="Web-{F87EC5D3-1BE0-29CF-4C62-D28E542E31C4}" dt="2026-03-31T17:52:45.955" v="1541"/>
        <pc:sldMkLst>
          <pc:docMk/>
          <pc:sldMk cId="0" sldId="266"/>
        </pc:sldMkLst>
      </pc:sldChg>
      <pc:sldChg chg="del">
        <pc:chgData name="Harry Weissman" userId="S::hweissman@dpcma.org::d63da2f9-3483-4a58-acbf-65c06c9ca1ce" providerId="AD" clId="Web-{F87EC5D3-1BE0-29CF-4C62-D28E542E31C4}" dt="2026-03-31T17:52:43.190" v="1537"/>
        <pc:sldMkLst>
          <pc:docMk/>
          <pc:sldMk cId="1098981228" sldId="267"/>
        </pc:sldMkLst>
      </pc:sldChg>
      <pc:sldChg chg="modSp ord">
        <pc:chgData name="Harry Weissman" userId="S::hweissman@dpcma.org::d63da2f9-3483-4a58-acbf-65c06c9ca1ce" providerId="AD" clId="Web-{F87EC5D3-1BE0-29CF-4C62-D28E542E31C4}" dt="2026-03-31T17:49:15.260" v="1469" actId="1076"/>
        <pc:sldMkLst>
          <pc:docMk/>
          <pc:sldMk cId="4230630735" sldId="270"/>
        </pc:sldMkLst>
        <pc:spChg chg="mod">
          <ac:chgData name="Harry Weissman" userId="S::hweissman@dpcma.org::d63da2f9-3483-4a58-acbf-65c06c9ca1ce" providerId="AD" clId="Web-{F87EC5D3-1BE0-29CF-4C62-D28E542E31C4}" dt="2026-03-31T17:49:15.260" v="1469" actId="1076"/>
          <ac:spMkLst>
            <pc:docMk/>
            <pc:sldMk cId="4230630735" sldId="270"/>
            <ac:spMk id="8" creationId="{7E52C7DA-4283-85B7-C745-DF5988BA9E69}"/>
          </ac:spMkLst>
        </pc:spChg>
        <pc:spChg chg="mod">
          <ac:chgData name="Harry Weissman" userId="S::hweissman@dpcma.org::d63da2f9-3483-4a58-acbf-65c06c9ca1ce" providerId="AD" clId="Web-{F87EC5D3-1BE0-29CF-4C62-D28E542E31C4}" dt="2026-03-31T17:48:41.051" v="1463" actId="1076"/>
          <ac:spMkLst>
            <pc:docMk/>
            <pc:sldMk cId="4230630735" sldId="270"/>
            <ac:spMk id="12" creationId="{F5E57043-663A-12B8-9F66-B84C24CAC11F}"/>
          </ac:spMkLst>
        </pc:spChg>
      </pc:sldChg>
      <pc:sldChg chg="delSp modSp add replId">
        <pc:chgData name="Harry Weissman" userId="S::hweissman@dpcma.org::d63da2f9-3483-4a58-acbf-65c06c9ca1ce" providerId="AD" clId="Web-{F87EC5D3-1BE0-29CF-4C62-D28E542E31C4}" dt="2026-03-31T17:51:29.464" v="1525" actId="20577"/>
        <pc:sldMkLst>
          <pc:docMk/>
          <pc:sldMk cId="2305789375" sldId="271"/>
        </pc:sldMkLst>
        <pc:spChg chg="mod">
          <ac:chgData name="Harry Weissman" userId="S::hweissman@dpcma.org::d63da2f9-3483-4a58-acbf-65c06c9ca1ce" providerId="AD" clId="Web-{F87EC5D3-1BE0-29CF-4C62-D28E542E31C4}" dt="2026-03-31T17:38:48.573" v="1377" actId="1076"/>
          <ac:spMkLst>
            <pc:docMk/>
            <pc:sldMk cId="2305789375" sldId="271"/>
            <ac:spMk id="10" creationId="{69DF8090-832D-D59A-BAEB-13E70BA7154D}"/>
          </ac:spMkLst>
        </pc:spChg>
        <pc:spChg chg="mod">
          <ac:chgData name="Harry Weissman" userId="S::hweissman@dpcma.org::d63da2f9-3483-4a58-acbf-65c06c9ca1ce" providerId="AD" clId="Web-{F87EC5D3-1BE0-29CF-4C62-D28E542E31C4}" dt="2026-03-31T17:51:29.464" v="1525" actId="20577"/>
          <ac:spMkLst>
            <pc:docMk/>
            <pc:sldMk cId="2305789375" sldId="271"/>
            <ac:spMk id="11" creationId="{64ED2E4C-51E1-1714-35EB-392814EBDF63}"/>
          </ac:spMkLst>
        </pc:spChg>
        <pc:picChg chg="del">
          <ac:chgData name="Harry Weissman" userId="S::hweissman@dpcma.org::d63da2f9-3483-4a58-acbf-65c06c9ca1ce" providerId="AD" clId="Web-{F87EC5D3-1BE0-29CF-4C62-D28E542E31C4}" dt="2026-03-31T15:43:05.572" v="262"/>
          <ac:picMkLst>
            <pc:docMk/>
            <pc:sldMk cId="2305789375" sldId="271"/>
            <ac:picMk id="9" creationId="{857DDDE0-6278-DA60-7B6E-4C89FE3DEDC7}"/>
          </ac:picMkLst>
        </pc:picChg>
      </pc:sldChg>
      <pc:sldChg chg="modSp add replId">
        <pc:chgData name="Harry Weissman" userId="S::hweissman@dpcma.org::d63da2f9-3483-4a58-acbf-65c06c9ca1ce" providerId="AD" clId="Web-{F87EC5D3-1BE0-29CF-4C62-D28E542E31C4}" dt="2026-03-31T17:51:55.545" v="1528"/>
        <pc:sldMkLst>
          <pc:docMk/>
          <pc:sldMk cId="1887733643" sldId="272"/>
        </pc:sldMkLst>
        <pc:spChg chg="mod">
          <ac:chgData name="Harry Weissman" userId="S::hweissman@dpcma.org::d63da2f9-3483-4a58-acbf-65c06c9ca1ce" providerId="AD" clId="Web-{F87EC5D3-1BE0-29CF-4C62-D28E542E31C4}" dt="2026-03-31T16:48:57.606" v="783" actId="1076"/>
          <ac:spMkLst>
            <pc:docMk/>
            <pc:sldMk cId="1887733643" sldId="272"/>
            <ac:spMk id="10" creationId="{A005A8A0-5ACA-C201-41CD-00969DD7664A}"/>
          </ac:spMkLst>
        </pc:spChg>
        <pc:spChg chg="mod">
          <ac:chgData name="Harry Weissman" userId="S::hweissman@dpcma.org::d63da2f9-3483-4a58-acbf-65c06c9ca1ce" providerId="AD" clId="Web-{F87EC5D3-1BE0-29CF-4C62-D28E542E31C4}" dt="2026-03-31T17:51:55.545" v="1528"/>
          <ac:spMkLst>
            <pc:docMk/>
            <pc:sldMk cId="1887733643" sldId="272"/>
            <ac:spMk id="11" creationId="{E11241A4-09B0-C017-643B-51FB039844A8}"/>
          </ac:spMkLst>
        </pc:spChg>
      </pc:sldChg>
      <pc:sldChg chg="addSp delSp modSp add replId">
        <pc:chgData name="Harry Weissman" userId="S::hweissman@dpcma.org::d63da2f9-3483-4a58-acbf-65c06c9ca1ce" providerId="AD" clId="Web-{F87EC5D3-1BE0-29CF-4C62-D28E542E31C4}" dt="2026-03-31T17:52:11.593" v="1531" actId="14100"/>
        <pc:sldMkLst>
          <pc:docMk/>
          <pc:sldMk cId="1859811293" sldId="273"/>
        </pc:sldMkLst>
        <pc:spChg chg="mod">
          <ac:chgData name="Harry Weissman" userId="S::hweissman@dpcma.org::d63da2f9-3483-4a58-acbf-65c06c9ca1ce" providerId="AD" clId="Web-{F87EC5D3-1BE0-29CF-4C62-D28E542E31C4}" dt="2026-03-31T16:49:21.278" v="792" actId="20577"/>
          <ac:spMkLst>
            <pc:docMk/>
            <pc:sldMk cId="1859811293" sldId="273"/>
            <ac:spMk id="10" creationId="{131EC4A9-06AC-ED17-885D-F032F84EC7A3}"/>
          </ac:spMkLst>
        </pc:spChg>
        <pc:spChg chg="add del mod">
          <ac:chgData name="Harry Weissman" userId="S::hweissman@dpcma.org::d63da2f9-3483-4a58-acbf-65c06c9ca1ce" providerId="AD" clId="Web-{F87EC5D3-1BE0-29CF-4C62-D28E542E31C4}" dt="2026-03-31T17:52:11.593" v="1531" actId="14100"/>
          <ac:spMkLst>
            <pc:docMk/>
            <pc:sldMk cId="1859811293" sldId="273"/>
            <ac:spMk id="11" creationId="{E930B38F-7A32-BFF0-278C-91E4CCCC5BB6}"/>
          </ac:spMkLst>
        </pc:spChg>
      </pc:sldChg>
      <pc:sldChg chg="addSp delSp modSp add replId">
        <pc:chgData name="Harry Weissman" userId="S::hweissman@dpcma.org::d63da2f9-3483-4a58-acbf-65c06c9ca1ce" providerId="AD" clId="Web-{F87EC5D3-1BE0-29CF-4C62-D28E542E31C4}" dt="2026-03-31T17:52:36.673" v="1534" actId="1076"/>
        <pc:sldMkLst>
          <pc:docMk/>
          <pc:sldMk cId="1956115733" sldId="274"/>
        </pc:sldMkLst>
        <pc:spChg chg="mod">
          <ac:chgData name="Harry Weissman" userId="S::hweissman@dpcma.org::d63da2f9-3483-4a58-acbf-65c06c9ca1ce" providerId="AD" clId="Web-{F87EC5D3-1BE0-29CF-4C62-D28E542E31C4}" dt="2026-03-31T17:29:55.413" v="1130" actId="20577"/>
          <ac:spMkLst>
            <pc:docMk/>
            <pc:sldMk cId="1956115733" sldId="274"/>
            <ac:spMk id="10" creationId="{43CACF3D-ADB1-2631-69EF-645F0C8699E3}"/>
          </ac:spMkLst>
        </pc:spChg>
        <pc:spChg chg="mod">
          <ac:chgData name="Harry Weissman" userId="S::hweissman@dpcma.org::d63da2f9-3483-4a58-acbf-65c06c9ca1ce" providerId="AD" clId="Web-{F87EC5D3-1BE0-29CF-4C62-D28E542E31C4}" dt="2026-03-31T17:52:36.673" v="1534" actId="1076"/>
          <ac:spMkLst>
            <pc:docMk/>
            <pc:sldMk cId="1956115733" sldId="274"/>
            <ac:spMk id="11" creationId="{C979DD87-718D-C5DF-4636-071D889DCE4F}"/>
          </ac:spMkLst>
        </pc:spChg>
        <pc:spChg chg="add mod ord">
          <ac:chgData name="Harry Weissman" userId="S::hweissman@dpcma.org::d63da2f9-3483-4a58-acbf-65c06c9ca1ce" providerId="AD" clId="Web-{F87EC5D3-1BE0-29CF-4C62-D28E542E31C4}" dt="2026-03-31T17:36:26.347" v="1272" actId="14100"/>
          <ac:spMkLst>
            <pc:docMk/>
            <pc:sldMk cId="1956115733" sldId="274"/>
            <ac:spMk id="14" creationId="{C7D4D5C9-FE1F-1A59-6EFF-1D338C6595FE}"/>
          </ac:spMkLst>
        </pc:spChg>
        <pc:picChg chg="add del mod">
          <ac:chgData name="Harry Weissman" userId="S::hweissman@dpcma.org::d63da2f9-3483-4a58-acbf-65c06c9ca1ce" providerId="AD" clId="Web-{F87EC5D3-1BE0-29CF-4C62-D28E542E31C4}" dt="2026-03-31T17:32:38.386" v="1261"/>
          <ac:picMkLst>
            <pc:docMk/>
            <pc:sldMk cId="1956115733" sldId="274"/>
            <ac:picMk id="9" creationId="{37977FB7-62EA-72B8-4244-B7652D3D2302}"/>
          </ac:picMkLst>
        </pc:picChg>
        <pc:picChg chg="add del mod">
          <ac:chgData name="Harry Weissman" userId="S::hweissman@dpcma.org::d63da2f9-3483-4a58-acbf-65c06c9ca1ce" providerId="AD" clId="Web-{F87EC5D3-1BE0-29CF-4C62-D28E542E31C4}" dt="2026-03-31T17:33:26.174" v="1263"/>
          <ac:picMkLst>
            <pc:docMk/>
            <pc:sldMk cId="1956115733" sldId="274"/>
            <ac:picMk id="12" creationId="{851459C2-8A3E-419C-1466-8763F47A7C24}"/>
          </ac:picMkLst>
        </pc:picChg>
        <pc:picChg chg="add mod">
          <ac:chgData name="Harry Weissman" userId="S::hweissman@dpcma.org::d63da2f9-3483-4a58-acbf-65c06c9ca1ce" providerId="AD" clId="Web-{F87EC5D3-1BE0-29CF-4C62-D28E542E31C4}" dt="2026-03-31T17:34:42.604" v="1268"/>
          <ac:picMkLst>
            <pc:docMk/>
            <pc:sldMk cId="1956115733" sldId="274"/>
            <ac:picMk id="13" creationId="{4EB594A1-EA70-5DEB-4868-7B89266336DE}"/>
          </ac:picMkLst>
        </pc:picChg>
      </pc:sldChg>
      <pc:sldChg chg="modSp add replId">
        <pc:chgData name="Harry Weissman" userId="S::hweissman@dpcma.org::d63da2f9-3483-4a58-acbf-65c06c9ca1ce" providerId="AD" clId="Web-{F87EC5D3-1BE0-29CF-4C62-D28E542E31C4}" dt="2026-03-31T17:57:55.066" v="1817" actId="20577"/>
        <pc:sldMkLst>
          <pc:docMk/>
          <pc:sldMk cId="3373282645" sldId="275"/>
        </pc:sldMkLst>
        <pc:spChg chg="mod">
          <ac:chgData name="Harry Weissman" userId="S::hweissman@dpcma.org::d63da2f9-3483-4a58-acbf-65c06c9ca1ce" providerId="AD" clId="Web-{F87EC5D3-1BE0-29CF-4C62-D28E542E31C4}" dt="2026-03-31T17:57:38.534" v="1811" actId="1076"/>
          <ac:spMkLst>
            <pc:docMk/>
            <pc:sldMk cId="3373282645" sldId="275"/>
            <ac:spMk id="10" creationId="{92D67B4C-4191-11E2-273D-428DAC843383}"/>
          </ac:spMkLst>
        </pc:spChg>
        <pc:spChg chg="mod">
          <ac:chgData name="Harry Weissman" userId="S::hweissman@dpcma.org::d63da2f9-3483-4a58-acbf-65c06c9ca1ce" providerId="AD" clId="Web-{F87EC5D3-1BE0-29CF-4C62-D28E542E31C4}" dt="2026-03-31T17:57:55.066" v="1817" actId="20577"/>
          <ac:spMkLst>
            <pc:docMk/>
            <pc:sldMk cId="3373282645" sldId="275"/>
            <ac:spMk id="11" creationId="{37DBBEFB-02E9-86CF-10E5-E41E110D72B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494511" y="-89064"/>
            <a:ext cx="18773777" cy="10385697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2503940" y="1779725"/>
            <a:ext cx="13272518" cy="6716900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8855" y="3113257"/>
            <a:ext cx="13019873" cy="2623094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8100" spc="-225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8856" y="5859400"/>
            <a:ext cx="13010141" cy="1983881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700" b="0">
                <a:solidFill>
                  <a:srgbClr val="FFFEFF"/>
                </a:solidFill>
              </a:defRPr>
            </a:lvl1pPr>
            <a:lvl2pPr marL="685800" indent="0" algn="ctr">
              <a:buNone/>
              <a:defRPr sz="27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07008" y="480060"/>
            <a:ext cx="5486400" cy="48006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07008" y="9340596"/>
            <a:ext cx="15883128" cy="48006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704820" y="480060"/>
            <a:ext cx="1371600" cy="4800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38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626270" y="0"/>
            <a:ext cx="18876171" cy="10279857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1200216" y="2549384"/>
            <a:ext cx="5511714" cy="5205632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947" y="3524888"/>
            <a:ext cx="5248469" cy="3684663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7671" y="1204779"/>
            <a:ext cx="9422810" cy="7872933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32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94511" y="-89064"/>
            <a:ext cx="18773777" cy="10385697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4889318" y="1779725"/>
            <a:ext cx="8499218" cy="6716900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6324" y="3112095"/>
            <a:ext cx="8235336" cy="2534085"/>
          </a:xfrm>
        </p:spPr>
        <p:txBody>
          <a:bodyPr bIns="0" anchor="b">
            <a:normAutofit/>
          </a:bodyPr>
          <a:lstStyle>
            <a:lvl1pPr algn="ctr">
              <a:defRPr sz="6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16323" y="5770277"/>
            <a:ext cx="8235335" cy="2075655"/>
          </a:xfrm>
        </p:spPr>
        <p:txBody>
          <a:bodyPr tIns="0">
            <a:normAutofit/>
          </a:bodyPr>
          <a:lstStyle>
            <a:lvl1pPr marL="0" indent="0" algn="ctr">
              <a:buNone/>
              <a:defRPr sz="2700">
                <a:solidFill>
                  <a:srgbClr val="FFFEFF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07008" y="480060"/>
            <a:ext cx="5486400" cy="4800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07008" y="9340596"/>
            <a:ext cx="15883128" cy="48006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704820" y="480060"/>
            <a:ext cx="1371600" cy="4800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722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626270" y="0"/>
            <a:ext cx="18876171" cy="10279857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1200216" y="2549384"/>
            <a:ext cx="5511714" cy="5205632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3509504"/>
            <a:ext cx="5251242" cy="370509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1318" y="1204781"/>
            <a:ext cx="9404387" cy="3573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77671" y="5508243"/>
            <a:ext cx="9408033" cy="3575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07008" y="480060"/>
            <a:ext cx="5486400" cy="4800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07008" y="9340596"/>
            <a:ext cx="15883128" cy="4800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704820" y="480060"/>
            <a:ext cx="1371600" cy="4800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67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626270" y="0"/>
            <a:ext cx="18876171" cy="10279857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1200216" y="2549384"/>
            <a:ext cx="5511714" cy="5205632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2" y="3545873"/>
            <a:ext cx="5251242" cy="3690746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7706" y="1204777"/>
            <a:ext cx="9397632" cy="10287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3300" b="0" cap="all" baseline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7958" y="2233478"/>
            <a:ext cx="9396525" cy="2545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77979" y="5498831"/>
            <a:ext cx="9396621" cy="10287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3300" b="0" cap="all" baseline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77671" y="6527531"/>
            <a:ext cx="9398382" cy="25560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207008" y="480060"/>
            <a:ext cx="5486400" cy="4800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207008" y="9340596"/>
            <a:ext cx="15883128" cy="4800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5704820" y="480060"/>
            <a:ext cx="1371600" cy="4800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659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626270" y="0"/>
            <a:ext cx="18876171" cy="10279857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1200216" y="2549384"/>
            <a:ext cx="5511714" cy="5205632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948" y="3524888"/>
            <a:ext cx="5251794" cy="3684663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02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07008" y="480060"/>
            <a:ext cx="5486400" cy="4800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07008" y="9340596"/>
            <a:ext cx="15883128" cy="48006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704820" y="480060"/>
            <a:ext cx="1371600" cy="4800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76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626270" y="0"/>
            <a:ext cx="18876171" cy="10279857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1200216" y="2549384"/>
            <a:ext cx="5511714" cy="5205632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947" y="3528039"/>
            <a:ext cx="5251796" cy="1834947"/>
          </a:xfrm>
        </p:spPr>
        <p:txBody>
          <a:bodyPr bIns="0" anchor="b">
            <a:noAutofit/>
          </a:bodyPr>
          <a:lstStyle>
            <a:lvl1pPr algn="ctr">
              <a:defRPr sz="48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4975" y="1204214"/>
            <a:ext cx="9412553" cy="787491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32947" y="5370279"/>
            <a:ext cx="5251796" cy="1831746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FFEFF"/>
                </a:solidFill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633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494511" y="-89064"/>
            <a:ext cx="18773777" cy="10385697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1208004" y="2547497"/>
            <a:ext cx="8912310" cy="5205632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315265" y="0"/>
            <a:ext cx="6972735" cy="10287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8165" y="3540383"/>
            <a:ext cx="8664969" cy="1767048"/>
          </a:xfrm>
        </p:spPr>
        <p:txBody>
          <a:bodyPr bIns="0" anchor="b">
            <a:normAutofit/>
          </a:bodyPr>
          <a:lstStyle>
            <a:lvl1pPr>
              <a:defRPr sz="5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28165" y="5317518"/>
            <a:ext cx="8664969" cy="1911297"/>
          </a:xfrm>
        </p:spPr>
        <p:txBody>
          <a:bodyPr>
            <a:normAutofit/>
          </a:bodyPr>
          <a:lstStyle>
            <a:lvl1pPr marL="0" indent="0" algn="ctr">
              <a:buNone/>
              <a:defRPr sz="2700">
                <a:solidFill>
                  <a:srgbClr val="FFFEFF"/>
                </a:solidFill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07008" y="480060"/>
            <a:ext cx="5486400" cy="4800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07009" y="9340596"/>
            <a:ext cx="8913305" cy="4800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42566" y="480060"/>
            <a:ext cx="1371600" cy="4800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955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626270" y="0"/>
            <a:ext cx="18876171" cy="10279857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1200216" y="2549384"/>
            <a:ext cx="5511714" cy="5205632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948" y="3524888"/>
            <a:ext cx="5251794" cy="368466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64975" y="1192079"/>
            <a:ext cx="9412553" cy="788563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556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8876171" cy="10279857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11578422" y="2549384"/>
            <a:ext cx="5511714" cy="5205632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11156" y="3524888"/>
            <a:ext cx="5251793" cy="3684663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4121" y="1197667"/>
            <a:ext cx="9402933" cy="788595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07008" y="480060"/>
            <a:ext cx="5486400" cy="4800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07008" y="9340596"/>
            <a:ext cx="15883128" cy="4800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704820" y="480060"/>
            <a:ext cx="1371600" cy="4800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095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36742" y="3537587"/>
            <a:ext cx="5248001" cy="368472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52473" y="1192079"/>
            <a:ext cx="8925054" cy="78856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7008" y="480060"/>
            <a:ext cx="5486400" cy="4800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7008" y="9340596"/>
            <a:ext cx="15883128" cy="4800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04820" y="480060"/>
            <a:ext cx="1371600" cy="4800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97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371600" rtl="0" eaLnBrk="1" latinLnBrk="0" hangingPunct="1">
        <a:lnSpc>
          <a:spcPct val="85000"/>
        </a:lnSpc>
        <a:spcBef>
          <a:spcPct val="0"/>
        </a:spcBef>
        <a:buNone/>
        <a:defRPr sz="6000" b="0" i="0" kern="1200" cap="none" spc="-225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120000"/>
        </a:lnSpc>
        <a:spcBef>
          <a:spcPts val="1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7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1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pcma.org/news/dpcs-2025-impact-report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pcma.org/legislative-prioritie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fd-d2-cQpY3LsLKz-23eaCMqous8DsDSDKOCpKJv1BY8t54w/viewfor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dpcma.org/disability-dei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yombudsman.or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6423808" cy="10287000"/>
            <a:chOff x="0" y="0"/>
            <a:chExt cx="4325612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25612" cy="2709333"/>
            </a:xfrm>
            <a:custGeom>
              <a:avLst/>
              <a:gdLst/>
              <a:ahLst/>
              <a:cxnLst/>
              <a:rect l="l" t="t" r="r" b="b"/>
              <a:pathLst>
                <a:path w="4325612" h="2709333">
                  <a:moveTo>
                    <a:pt x="0" y="0"/>
                  </a:moveTo>
                  <a:lnTo>
                    <a:pt x="4325612" y="0"/>
                  </a:lnTo>
                  <a:lnTo>
                    <a:pt x="432561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350A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325612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125694" y="0"/>
            <a:ext cx="12162306" cy="10287000"/>
          </a:xfrm>
          <a:custGeom>
            <a:avLst/>
            <a:gdLst/>
            <a:ahLst/>
            <a:cxnLst/>
            <a:rect l="l" t="t" r="r" b="b"/>
            <a:pathLst>
              <a:path w="12162306" h="10287000">
                <a:moveTo>
                  <a:pt x="0" y="0"/>
                </a:moveTo>
                <a:lnTo>
                  <a:pt x="12162306" y="0"/>
                </a:lnTo>
                <a:lnTo>
                  <a:pt x="1216230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9928" r="-4898" b="-98218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5" descr="A black and white circular logo with a yellow dome and text&#10;&#10;AI-generated content may be incorrect.">
            <a:extLst>
              <a:ext uri="{FF2B5EF4-FFF2-40B4-BE49-F238E27FC236}">
                <a16:creationId xmlns:a16="http://schemas.microsoft.com/office/drawing/2014/main" id="{F4719C22-33B4-2E93-746B-916A0FC204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868" r="22127" b="304"/>
          <a:stretch/>
        </p:blipFill>
        <p:spPr>
          <a:xfrm>
            <a:off x="210202" y="434741"/>
            <a:ext cx="5395437" cy="51278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DB348B-5CFD-0CE5-868B-DC20F934D498}"/>
              </a:ext>
            </a:extLst>
          </p:cNvPr>
          <p:cNvSpPr txBox="1"/>
          <p:nvPr/>
        </p:nvSpPr>
        <p:spPr>
          <a:xfrm>
            <a:off x="-6472" y="5876460"/>
            <a:ext cx="612933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Arial Nova"/>
                <a:ea typeface="Calibri"/>
                <a:cs typeface="Calibri"/>
              </a:rPr>
              <a:t>Disability Policy </a:t>
            </a:r>
            <a:r>
              <a:rPr lang="en-US" sz="4800">
                <a:solidFill>
                  <a:schemeClr val="bg1"/>
                </a:solidFill>
                <a:latin typeface="Arial Nova"/>
                <a:ea typeface="Calibri"/>
                <a:cs typeface="Calibri"/>
              </a:rPr>
              <a:t>Consortium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FC574B-CDC5-AA57-2FBA-17AD3E296D6C}"/>
              </a:ext>
            </a:extLst>
          </p:cNvPr>
          <p:cNvSpPr txBox="1"/>
          <p:nvPr/>
        </p:nvSpPr>
        <p:spPr>
          <a:xfrm>
            <a:off x="1236539" y="7954138"/>
            <a:ext cx="365759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  <a:latin typeface="Arial Nova"/>
                <a:ea typeface="Calibri"/>
                <a:cs typeface="Calibri"/>
              </a:rPr>
              <a:t>Dignity Alliance Focus Presentation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B40E1C-659A-1C89-CD7E-0BB32F8052C3}"/>
              </a:ext>
            </a:extLst>
          </p:cNvPr>
          <p:cNvSpPr txBox="1"/>
          <p:nvPr/>
        </p:nvSpPr>
        <p:spPr>
          <a:xfrm>
            <a:off x="1220880" y="9347658"/>
            <a:ext cx="365759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  <a:latin typeface="Arial Nova"/>
                <a:ea typeface="Calibri"/>
                <a:cs typeface="Calibri"/>
              </a:rPr>
              <a:t>www.dpcma.org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73E3D-D675-113E-2DD1-2A19599DD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4B28B6C-D02F-F494-68D1-9E457559EC77}"/>
              </a:ext>
            </a:extLst>
          </p:cNvPr>
          <p:cNvGrpSpPr/>
          <p:nvPr/>
        </p:nvGrpSpPr>
        <p:grpSpPr>
          <a:xfrm>
            <a:off x="1028700" y="0"/>
            <a:ext cx="17238906" cy="9188727"/>
            <a:chOff x="0" y="0"/>
            <a:chExt cx="4540288" cy="242007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EBA999B-171A-0960-A730-C2C0D590A2B2}"/>
                </a:ext>
              </a:extLst>
            </p:cNvPr>
            <p:cNvSpPr/>
            <p:nvPr/>
          </p:nvSpPr>
          <p:spPr>
            <a:xfrm>
              <a:off x="0" y="0"/>
              <a:ext cx="4540288" cy="2420076"/>
            </a:xfrm>
            <a:custGeom>
              <a:avLst/>
              <a:gdLst/>
              <a:ahLst/>
              <a:cxnLst/>
              <a:rect l="l" t="t" r="r" b="b"/>
              <a:pathLst>
                <a:path w="4540288" h="2420076">
                  <a:moveTo>
                    <a:pt x="0" y="0"/>
                  </a:moveTo>
                  <a:lnTo>
                    <a:pt x="4540288" y="0"/>
                  </a:lnTo>
                  <a:lnTo>
                    <a:pt x="4540288" y="2420076"/>
                  </a:lnTo>
                  <a:lnTo>
                    <a:pt x="0" y="2420076"/>
                  </a:lnTo>
                  <a:close/>
                </a:path>
              </a:pathLst>
            </a:custGeom>
            <a:solidFill>
              <a:srgbClr val="FFD41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093B1BC-75B2-AEAA-ACE4-AFAC4FE142F9}"/>
                </a:ext>
              </a:extLst>
            </p:cNvPr>
            <p:cNvSpPr txBox="1"/>
            <p:nvPr/>
          </p:nvSpPr>
          <p:spPr>
            <a:xfrm>
              <a:off x="0" y="-28575"/>
              <a:ext cx="4540288" cy="24486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E8FA011F-9A85-0822-9502-C39CE40FDE42}"/>
              </a:ext>
            </a:extLst>
          </p:cNvPr>
          <p:cNvGrpSpPr/>
          <p:nvPr/>
        </p:nvGrpSpPr>
        <p:grpSpPr>
          <a:xfrm>
            <a:off x="0" y="1028700"/>
            <a:ext cx="17259300" cy="9258300"/>
            <a:chOff x="0" y="0"/>
            <a:chExt cx="4545659" cy="24384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F82CF66-F547-2EF1-9C81-40135C565070}"/>
                </a:ext>
              </a:extLst>
            </p:cNvPr>
            <p:cNvSpPr/>
            <p:nvPr/>
          </p:nvSpPr>
          <p:spPr>
            <a:xfrm>
              <a:off x="0" y="0"/>
              <a:ext cx="4545659" cy="2438400"/>
            </a:xfrm>
            <a:custGeom>
              <a:avLst/>
              <a:gdLst/>
              <a:ahLst/>
              <a:cxnLst/>
              <a:rect l="l" t="t" r="r" b="b"/>
              <a:pathLst>
                <a:path w="4545659" h="2438400">
                  <a:moveTo>
                    <a:pt x="0" y="0"/>
                  </a:moveTo>
                  <a:lnTo>
                    <a:pt x="4545659" y="0"/>
                  </a:lnTo>
                  <a:lnTo>
                    <a:pt x="4545659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3350A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E129BD4-9E35-20DD-27E9-A567490EA474}"/>
                </a:ext>
              </a:extLst>
            </p:cNvPr>
            <p:cNvSpPr txBox="1"/>
            <p:nvPr/>
          </p:nvSpPr>
          <p:spPr>
            <a:xfrm>
              <a:off x="0" y="-28575"/>
              <a:ext cx="4545659" cy="2466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8FD3E520-795D-6616-890C-C9E4441F6CE4}"/>
              </a:ext>
            </a:extLst>
          </p:cNvPr>
          <p:cNvSpPr/>
          <p:nvPr/>
        </p:nvSpPr>
        <p:spPr>
          <a:xfrm>
            <a:off x="17337839" y="9258300"/>
            <a:ext cx="837038" cy="961884"/>
          </a:xfrm>
          <a:custGeom>
            <a:avLst/>
            <a:gdLst/>
            <a:ahLst/>
            <a:cxnLst/>
            <a:rect l="l" t="t" r="r" b="b"/>
            <a:pathLst>
              <a:path w="837038" h="961884">
                <a:moveTo>
                  <a:pt x="0" y="0"/>
                </a:moveTo>
                <a:lnTo>
                  <a:pt x="837038" y="0"/>
                </a:lnTo>
                <a:lnTo>
                  <a:pt x="837038" y="961884"/>
                </a:lnTo>
                <a:lnTo>
                  <a:pt x="0" y="9618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E57043-663A-12B8-9F66-B84C24CAC11F}"/>
              </a:ext>
            </a:extLst>
          </p:cNvPr>
          <p:cNvSpPr txBox="1"/>
          <p:nvPr/>
        </p:nvSpPr>
        <p:spPr>
          <a:xfrm>
            <a:off x="1024003" y="1026036"/>
            <a:ext cx="4872624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600">
                <a:solidFill>
                  <a:srgbClr val="FFFFFF"/>
                </a:solidFill>
                <a:latin typeface="Arial Nova"/>
              </a:rPr>
              <a:t>Overview</a:t>
            </a:r>
            <a:endParaRPr lang="en-US" sz="6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52C7DA-4283-85B7-C745-DF5988BA9E69}"/>
              </a:ext>
            </a:extLst>
          </p:cNvPr>
          <p:cNvSpPr txBox="1"/>
          <p:nvPr/>
        </p:nvSpPr>
        <p:spPr>
          <a:xfrm>
            <a:off x="1026426" y="2249810"/>
            <a:ext cx="15611165" cy="82945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05435" indent="-305435">
              <a:spcBef>
                <a:spcPct val="20000"/>
              </a:spcBef>
              <a:spcAft>
                <a:spcPts val="600"/>
              </a:spcAft>
              <a:buFont typeface="Arial,Sans-Serif"/>
              <a:buChar char="•"/>
            </a:pPr>
            <a:r>
              <a:rPr lang="en-US" sz="3600" dirty="0">
                <a:solidFill>
                  <a:schemeClr val="bg1"/>
                </a:solidFill>
                <a:latin typeface="Arial Nova"/>
              </a:rPr>
              <a:t>DPC is Massachusetts’ leading disability rights advocacy organization. </a:t>
            </a:r>
            <a:endParaRPr lang="en-US" sz="1600" dirty="0">
              <a:solidFill>
                <a:schemeClr val="bg1"/>
              </a:solidFill>
            </a:endParaRPr>
          </a:p>
          <a:p>
            <a:pPr marL="305435" indent="-305435">
              <a:spcBef>
                <a:spcPct val="20000"/>
              </a:spcBef>
              <a:spcAft>
                <a:spcPts val="600"/>
              </a:spcAft>
              <a:buFont typeface="Arial,Sans-Serif"/>
              <a:buChar char="•"/>
            </a:pPr>
            <a:r>
              <a:rPr lang="en-US" sz="3600">
                <a:solidFill>
                  <a:schemeClr val="bg1"/>
                </a:solidFill>
                <a:latin typeface="Arial Nova"/>
              </a:rPr>
              <a:t>Guided by the credo "About Us, By Us," our mission is to ensure that the disability community plays a leading role in making decisions that affect our </a:t>
            </a:r>
            <a:r>
              <a:rPr lang="en-US" sz="3600" dirty="0">
                <a:solidFill>
                  <a:schemeClr val="bg1"/>
                </a:solidFill>
                <a:latin typeface="Arial Nova"/>
              </a:rPr>
              <a:t>lives</a:t>
            </a:r>
            <a:endParaRPr lang="en-US" sz="1600" dirty="0">
              <a:solidFill>
                <a:schemeClr val="bg1"/>
              </a:solidFill>
              <a:latin typeface="Rockwell" panose="02060603020205020403"/>
            </a:endParaRPr>
          </a:p>
          <a:p>
            <a:pPr marL="305435" indent="-305435">
              <a:spcBef>
                <a:spcPct val="20000"/>
              </a:spcBef>
              <a:spcAft>
                <a:spcPts val="600"/>
              </a:spcAft>
              <a:buFont typeface="Arial,Sans-Serif"/>
              <a:buChar char="•"/>
            </a:pPr>
            <a:r>
              <a:rPr lang="en-US" sz="3600" dirty="0">
                <a:solidFill>
                  <a:schemeClr val="bg1"/>
                </a:solidFill>
                <a:latin typeface="Arial Nova"/>
              </a:rPr>
              <a:t>We accomplish this through:</a:t>
            </a:r>
          </a:p>
          <a:p>
            <a:pPr marL="629920" lvl="1" indent="-305435">
              <a:spcBef>
                <a:spcPct val="20000"/>
              </a:spcBef>
              <a:spcAft>
                <a:spcPts val="600"/>
              </a:spcAft>
              <a:buFont typeface="Arial,Sans-Serif"/>
              <a:buChar char="•"/>
            </a:pPr>
            <a:r>
              <a:rPr lang="en-US" sz="3200">
                <a:solidFill>
                  <a:schemeClr val="bg1"/>
                </a:solidFill>
                <a:latin typeface="Arial Nova"/>
              </a:rPr>
              <a:t>Grassroots advocacy &amp; policy development</a:t>
            </a:r>
          </a:p>
          <a:p>
            <a:pPr marL="629920" lvl="1" indent="-305435">
              <a:spcBef>
                <a:spcPct val="20000"/>
              </a:spcBef>
              <a:spcAft>
                <a:spcPts val="600"/>
              </a:spcAft>
              <a:buFont typeface="Arial,Sans-Serif"/>
              <a:buChar char="•"/>
            </a:pPr>
            <a:r>
              <a:rPr lang="en-US" sz="3200">
                <a:solidFill>
                  <a:schemeClr val="bg1"/>
                </a:solidFill>
                <a:latin typeface="Arial Nova"/>
              </a:rPr>
              <a:t>Community-based, participatory action research (CBPAR)</a:t>
            </a:r>
          </a:p>
          <a:p>
            <a:pPr marL="629920" lvl="1" indent="-305435">
              <a:spcBef>
                <a:spcPct val="20000"/>
              </a:spcBef>
              <a:spcAft>
                <a:spcPts val="600"/>
              </a:spcAft>
              <a:buFont typeface="Arial,Sans-Serif"/>
              <a:buChar char="•"/>
            </a:pPr>
            <a:r>
              <a:rPr lang="en-US" sz="3200">
                <a:solidFill>
                  <a:schemeClr val="bg1"/>
                </a:solidFill>
                <a:latin typeface="Arial Nova"/>
              </a:rPr>
              <a:t>Disability-led training and consulting services</a:t>
            </a:r>
          </a:p>
          <a:p>
            <a:pPr marL="629920" lvl="1" indent="-305435">
              <a:spcBef>
                <a:spcPct val="20000"/>
              </a:spcBef>
              <a:spcAft>
                <a:spcPts val="600"/>
              </a:spcAft>
              <a:buFont typeface="Arial,Sans-Serif"/>
              <a:buChar char="•"/>
            </a:pPr>
            <a:r>
              <a:rPr lang="en-US" sz="3200">
                <a:solidFill>
                  <a:schemeClr val="bg1"/>
                </a:solidFill>
                <a:latin typeface="Arial Nova"/>
              </a:rPr>
              <a:t>Helping people with and without disabilities get the care they need from their health insurance plans</a:t>
            </a:r>
            <a:endParaRPr lang="en-US" sz="3600">
              <a:solidFill>
                <a:schemeClr val="bg1"/>
              </a:solidFill>
              <a:latin typeface="Arial Nova"/>
            </a:endParaRPr>
          </a:p>
          <a:p>
            <a:pPr marL="305435" indent="-305435">
              <a:spcBef>
                <a:spcPct val="20000"/>
              </a:spcBef>
              <a:spcAft>
                <a:spcPts val="600"/>
              </a:spcAft>
              <a:buFont typeface="Arial,Sans-Serif"/>
              <a:buChar char="•"/>
            </a:pPr>
            <a:r>
              <a:rPr lang="en-US" sz="3600">
                <a:solidFill>
                  <a:schemeClr val="bg1"/>
                </a:solidFill>
                <a:latin typeface="Arial Nova"/>
              </a:rPr>
              <a:t>Large majority of staff and board have disabilities</a:t>
            </a:r>
          </a:p>
          <a:p>
            <a:pPr marL="305435" indent="-305435">
              <a:spcBef>
                <a:spcPct val="20000"/>
              </a:spcBef>
              <a:spcAft>
                <a:spcPts val="600"/>
              </a:spcAft>
              <a:buFont typeface="Arial,Sans-Serif"/>
              <a:buChar char="•"/>
            </a:pPr>
            <a:r>
              <a:rPr lang="en-US" sz="3600">
                <a:solidFill>
                  <a:schemeClr val="bg1"/>
                </a:solidFill>
                <a:latin typeface="Arial Nova"/>
              </a:rPr>
              <a:t>Check out DPC's </a:t>
            </a:r>
            <a:r>
              <a:rPr lang="en-US" sz="3600" dirty="0">
                <a:solidFill>
                  <a:schemeClr val="bg1"/>
                </a:solidFill>
                <a:latin typeface="Arial Nov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2025 Impact Report</a:t>
            </a:r>
          </a:p>
          <a:p>
            <a:pPr>
              <a:spcBef>
                <a:spcPct val="20000"/>
              </a:spcBef>
              <a:spcAft>
                <a:spcPts val="600"/>
              </a:spcAft>
            </a:pP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630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43798" y="0"/>
            <a:ext cx="16423808" cy="8707490"/>
            <a:chOff x="0" y="0"/>
            <a:chExt cx="4325612" cy="2293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25612" cy="2293331"/>
            </a:xfrm>
            <a:custGeom>
              <a:avLst/>
              <a:gdLst/>
              <a:ahLst/>
              <a:cxnLst/>
              <a:rect l="l" t="t" r="r" b="b"/>
              <a:pathLst>
                <a:path w="4325612" h="2293331">
                  <a:moveTo>
                    <a:pt x="0" y="0"/>
                  </a:moveTo>
                  <a:lnTo>
                    <a:pt x="4325612" y="0"/>
                  </a:lnTo>
                  <a:lnTo>
                    <a:pt x="4325612" y="2293331"/>
                  </a:lnTo>
                  <a:lnTo>
                    <a:pt x="0" y="2293331"/>
                  </a:lnTo>
                  <a:close/>
                </a:path>
              </a:pathLst>
            </a:custGeom>
            <a:solidFill>
              <a:srgbClr val="FFD41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325612" cy="23219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1692611"/>
            <a:ext cx="16423808" cy="8594389"/>
            <a:chOff x="0" y="0"/>
            <a:chExt cx="4325612" cy="22635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25612" cy="2263543"/>
            </a:xfrm>
            <a:custGeom>
              <a:avLst/>
              <a:gdLst/>
              <a:ahLst/>
              <a:cxnLst/>
              <a:rect l="l" t="t" r="r" b="b"/>
              <a:pathLst>
                <a:path w="4325612" h="2263543">
                  <a:moveTo>
                    <a:pt x="0" y="0"/>
                  </a:moveTo>
                  <a:lnTo>
                    <a:pt x="4325612" y="0"/>
                  </a:lnTo>
                  <a:lnTo>
                    <a:pt x="4325612" y="2263543"/>
                  </a:lnTo>
                  <a:lnTo>
                    <a:pt x="0" y="2263543"/>
                  </a:lnTo>
                  <a:close/>
                </a:path>
              </a:pathLst>
            </a:custGeom>
            <a:solidFill>
              <a:srgbClr val="3350A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325612" cy="2292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669402" y="8115360"/>
            <a:ext cx="15085004" cy="0"/>
          </a:xfrm>
          <a:prstGeom prst="line">
            <a:avLst/>
          </a:prstGeom>
          <a:ln w="666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F9B384-D05D-E147-2096-A4C3342B0941}"/>
              </a:ext>
            </a:extLst>
          </p:cNvPr>
          <p:cNvSpPr txBox="1"/>
          <p:nvPr/>
        </p:nvSpPr>
        <p:spPr>
          <a:xfrm>
            <a:off x="5432761" y="2063461"/>
            <a:ext cx="11000982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8000">
                <a:solidFill>
                  <a:schemeClr val="bg1"/>
                </a:solidFill>
                <a:latin typeface="Arial Nova"/>
                <a:ea typeface="Calibri"/>
                <a:cs typeface="Calibri"/>
              </a:rPr>
              <a:t>Celebrating 30 Years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9" name="Picture 8" descr="Full Color, White Text.png">
            <a:extLst>
              <a:ext uri="{FF2B5EF4-FFF2-40B4-BE49-F238E27FC236}">
                <a16:creationId xmlns:a16="http://schemas.microsoft.com/office/drawing/2014/main" id="{F4B81BB8-FC4A-5E5B-0084-9310847EF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202" y="2338730"/>
            <a:ext cx="4764034" cy="4764034"/>
          </a:xfrm>
          <a:prstGeom prst="rect">
            <a:avLst/>
          </a:prstGeom>
        </p:spPr>
      </p:pic>
      <p:pic>
        <p:nvPicPr>
          <p:cNvPr id="11" name="Picture 10" descr="DPC -WMA 10_15_2567.jpg">
            <a:extLst>
              <a:ext uri="{FF2B5EF4-FFF2-40B4-BE49-F238E27FC236}">
                <a16:creationId xmlns:a16="http://schemas.microsoft.com/office/drawing/2014/main" id="{2F37BCD4-B170-868C-BA25-B67FDAD25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1300" y="3692570"/>
            <a:ext cx="9425835" cy="628389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E1BA866-737F-A33D-4C8F-D34DB3D333A0}"/>
              </a:ext>
            </a:extLst>
          </p:cNvPr>
          <p:cNvSpPr txBox="1"/>
          <p:nvPr/>
        </p:nvSpPr>
        <p:spPr>
          <a:xfrm>
            <a:off x="375376" y="8436076"/>
            <a:ext cx="558347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5400">
                <a:solidFill>
                  <a:schemeClr val="bg1"/>
                </a:solidFill>
                <a:latin typeface="Arial Nova"/>
                <a:ea typeface="Calibri"/>
                <a:cs typeface="Calibri"/>
              </a:rPr>
              <a:t>Founded in 1996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C94A8-C6E3-083A-B366-ACA62A315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0B7D9A6-F0B6-EEB2-29D7-6BF115EDF213}"/>
              </a:ext>
            </a:extLst>
          </p:cNvPr>
          <p:cNvGrpSpPr/>
          <p:nvPr/>
        </p:nvGrpSpPr>
        <p:grpSpPr>
          <a:xfrm>
            <a:off x="1028700" y="0"/>
            <a:ext cx="17238906" cy="9188727"/>
            <a:chOff x="0" y="0"/>
            <a:chExt cx="4540288" cy="242007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F022C6A-18B2-0B99-7F01-BD8E1CF0EFB5}"/>
                </a:ext>
              </a:extLst>
            </p:cNvPr>
            <p:cNvSpPr/>
            <p:nvPr/>
          </p:nvSpPr>
          <p:spPr>
            <a:xfrm>
              <a:off x="0" y="0"/>
              <a:ext cx="4540288" cy="2420076"/>
            </a:xfrm>
            <a:custGeom>
              <a:avLst/>
              <a:gdLst/>
              <a:ahLst/>
              <a:cxnLst/>
              <a:rect l="l" t="t" r="r" b="b"/>
              <a:pathLst>
                <a:path w="4540288" h="2420076">
                  <a:moveTo>
                    <a:pt x="0" y="0"/>
                  </a:moveTo>
                  <a:lnTo>
                    <a:pt x="4540288" y="0"/>
                  </a:lnTo>
                  <a:lnTo>
                    <a:pt x="4540288" y="2420076"/>
                  </a:lnTo>
                  <a:lnTo>
                    <a:pt x="0" y="2420076"/>
                  </a:lnTo>
                  <a:close/>
                </a:path>
              </a:pathLst>
            </a:custGeom>
            <a:solidFill>
              <a:srgbClr val="FFD41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E808004-49DD-20C6-416F-43CEF2ACD90A}"/>
                </a:ext>
              </a:extLst>
            </p:cNvPr>
            <p:cNvSpPr txBox="1"/>
            <p:nvPr/>
          </p:nvSpPr>
          <p:spPr>
            <a:xfrm>
              <a:off x="0" y="-28575"/>
              <a:ext cx="4540288" cy="24486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A1C0EE15-D31C-948C-7DB4-8FF83DE97315}"/>
              </a:ext>
            </a:extLst>
          </p:cNvPr>
          <p:cNvGrpSpPr/>
          <p:nvPr/>
        </p:nvGrpSpPr>
        <p:grpSpPr>
          <a:xfrm>
            <a:off x="0" y="1028700"/>
            <a:ext cx="17259300" cy="9258300"/>
            <a:chOff x="0" y="0"/>
            <a:chExt cx="4545659" cy="24384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6EC94C3-022C-7AA8-D9F4-2291B1100D9C}"/>
                </a:ext>
              </a:extLst>
            </p:cNvPr>
            <p:cNvSpPr/>
            <p:nvPr/>
          </p:nvSpPr>
          <p:spPr>
            <a:xfrm>
              <a:off x="0" y="0"/>
              <a:ext cx="4545659" cy="2438400"/>
            </a:xfrm>
            <a:custGeom>
              <a:avLst/>
              <a:gdLst/>
              <a:ahLst/>
              <a:cxnLst/>
              <a:rect l="l" t="t" r="r" b="b"/>
              <a:pathLst>
                <a:path w="4545659" h="2438400">
                  <a:moveTo>
                    <a:pt x="0" y="0"/>
                  </a:moveTo>
                  <a:lnTo>
                    <a:pt x="4545659" y="0"/>
                  </a:lnTo>
                  <a:lnTo>
                    <a:pt x="4545659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3350A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59035D3-0854-C873-5EC1-5595630D0479}"/>
                </a:ext>
              </a:extLst>
            </p:cNvPr>
            <p:cNvSpPr txBox="1"/>
            <p:nvPr/>
          </p:nvSpPr>
          <p:spPr>
            <a:xfrm>
              <a:off x="0" y="-28575"/>
              <a:ext cx="4545659" cy="2466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E68C405C-8B3A-6F7F-8724-462CBA6964DD}"/>
              </a:ext>
            </a:extLst>
          </p:cNvPr>
          <p:cNvSpPr/>
          <p:nvPr/>
        </p:nvSpPr>
        <p:spPr>
          <a:xfrm>
            <a:off x="17337839" y="9258300"/>
            <a:ext cx="837038" cy="961884"/>
          </a:xfrm>
          <a:custGeom>
            <a:avLst/>
            <a:gdLst/>
            <a:ahLst/>
            <a:cxnLst/>
            <a:rect l="l" t="t" r="r" b="b"/>
            <a:pathLst>
              <a:path w="837038" h="961884">
                <a:moveTo>
                  <a:pt x="0" y="0"/>
                </a:moveTo>
                <a:lnTo>
                  <a:pt x="837038" y="0"/>
                </a:lnTo>
                <a:lnTo>
                  <a:pt x="837038" y="961884"/>
                </a:lnTo>
                <a:lnTo>
                  <a:pt x="0" y="9618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DF8090-832D-D59A-BAEB-13E70BA7154D}"/>
              </a:ext>
            </a:extLst>
          </p:cNvPr>
          <p:cNvSpPr txBox="1"/>
          <p:nvPr/>
        </p:nvSpPr>
        <p:spPr>
          <a:xfrm>
            <a:off x="1025013" y="1434382"/>
            <a:ext cx="11776586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600">
                <a:solidFill>
                  <a:srgbClr val="FFFFFF"/>
                </a:solidFill>
                <a:latin typeface="Arial Nova"/>
              </a:rPr>
              <a:t>Advocacy</a:t>
            </a:r>
            <a:endParaRPr lang="en-US" sz="66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ED2E4C-51E1-1714-35EB-392814EBDF63}"/>
              </a:ext>
            </a:extLst>
          </p:cNvPr>
          <p:cNvSpPr txBox="1"/>
          <p:nvPr/>
        </p:nvSpPr>
        <p:spPr>
          <a:xfrm>
            <a:off x="785605" y="2757950"/>
            <a:ext cx="15371253" cy="67710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800">
                <a:solidFill>
                  <a:srgbClr val="FFFFFF"/>
                </a:solidFill>
                <a:latin typeface="Arial Nova"/>
              </a:rPr>
              <a:t>Grassroots community organizing</a:t>
            </a:r>
            <a:endParaRPr lang="en-US" sz="4800" dirty="0">
              <a:solidFill>
                <a:srgbClr val="FFFFFF"/>
              </a:solidFill>
              <a:latin typeface="Arial Nova"/>
            </a:endParaRP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800">
                <a:solidFill>
                  <a:srgbClr val="FFFFFF"/>
                </a:solidFill>
                <a:latin typeface="Arial Nova"/>
              </a:rPr>
              <a:t>Legislative and state policy</a:t>
            </a: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800">
                <a:solidFill>
                  <a:srgbClr val="FFFFFF"/>
                </a:solidFill>
                <a:latin typeface="Arial Nova"/>
              </a:rPr>
              <a:t>Building leadership among MA disability community</a:t>
            </a: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800">
                <a:solidFill>
                  <a:srgbClr val="FFFFFF"/>
                </a:solidFill>
                <a:latin typeface="Arial Nova"/>
              </a:rPr>
              <a:t>Empowering people with disabilities and allies to advocate for disability rights</a:t>
            </a: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800">
                <a:solidFill>
                  <a:srgbClr val="FFFFFF"/>
                </a:solidFill>
                <a:latin typeface="Arial Nova"/>
              </a:rPr>
              <a:t>Collaborating with partners and state officials</a:t>
            </a: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800">
                <a:solidFill>
                  <a:srgbClr val="FFFFFF"/>
                </a:solidFill>
                <a:latin typeface="Arial Nova"/>
              </a:rPr>
              <a:t>DPC's full Legislative Access Agenda: </a:t>
            </a:r>
            <a:r>
              <a:rPr lang="en-US" sz="4800" dirty="0">
                <a:solidFill>
                  <a:srgbClr val="FFFFFF"/>
                </a:solidFill>
                <a:latin typeface="Arial Nova"/>
                <a:ea typeface="+mn-lt"/>
                <a:cs typeface="+mn-lt"/>
                <a:hlinkClick r:id="rId3"/>
              </a:rPr>
              <a:t>https://www.dpcma.org/legislative-priorities</a:t>
            </a:r>
          </a:p>
        </p:txBody>
      </p:sp>
    </p:spTree>
    <p:extLst>
      <p:ext uri="{BB962C8B-B14F-4D97-AF65-F5344CB8AC3E}">
        <p14:creationId xmlns:p14="http://schemas.microsoft.com/office/powerpoint/2010/main" val="2305789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C6260-79F8-D911-720D-2C0AFEE07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87C92FC-C16B-6CE7-EA22-C24494DF8D7E}"/>
              </a:ext>
            </a:extLst>
          </p:cNvPr>
          <p:cNvGrpSpPr/>
          <p:nvPr/>
        </p:nvGrpSpPr>
        <p:grpSpPr>
          <a:xfrm>
            <a:off x="1028700" y="0"/>
            <a:ext cx="17238906" cy="9188727"/>
            <a:chOff x="0" y="0"/>
            <a:chExt cx="4540288" cy="242007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0CC5A38-4C5A-B5EB-070B-18E86E0931F5}"/>
                </a:ext>
              </a:extLst>
            </p:cNvPr>
            <p:cNvSpPr/>
            <p:nvPr/>
          </p:nvSpPr>
          <p:spPr>
            <a:xfrm>
              <a:off x="0" y="0"/>
              <a:ext cx="4540288" cy="2420076"/>
            </a:xfrm>
            <a:custGeom>
              <a:avLst/>
              <a:gdLst/>
              <a:ahLst/>
              <a:cxnLst/>
              <a:rect l="l" t="t" r="r" b="b"/>
              <a:pathLst>
                <a:path w="4540288" h="2420076">
                  <a:moveTo>
                    <a:pt x="0" y="0"/>
                  </a:moveTo>
                  <a:lnTo>
                    <a:pt x="4540288" y="0"/>
                  </a:lnTo>
                  <a:lnTo>
                    <a:pt x="4540288" y="2420076"/>
                  </a:lnTo>
                  <a:lnTo>
                    <a:pt x="0" y="2420076"/>
                  </a:lnTo>
                  <a:close/>
                </a:path>
              </a:pathLst>
            </a:custGeom>
            <a:solidFill>
              <a:srgbClr val="FFD41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234EBCE-903A-E190-ACAF-D8539A9C7ECD}"/>
                </a:ext>
              </a:extLst>
            </p:cNvPr>
            <p:cNvSpPr txBox="1"/>
            <p:nvPr/>
          </p:nvSpPr>
          <p:spPr>
            <a:xfrm>
              <a:off x="0" y="-28575"/>
              <a:ext cx="4540288" cy="24486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6AF2260E-7959-201B-D619-148E9B0096E8}"/>
              </a:ext>
            </a:extLst>
          </p:cNvPr>
          <p:cNvGrpSpPr/>
          <p:nvPr/>
        </p:nvGrpSpPr>
        <p:grpSpPr>
          <a:xfrm>
            <a:off x="0" y="1028700"/>
            <a:ext cx="17259300" cy="9258300"/>
            <a:chOff x="0" y="0"/>
            <a:chExt cx="4545659" cy="24384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6E9DCC9-6F77-8335-B7E4-A5C4C0702C86}"/>
                </a:ext>
              </a:extLst>
            </p:cNvPr>
            <p:cNvSpPr/>
            <p:nvPr/>
          </p:nvSpPr>
          <p:spPr>
            <a:xfrm>
              <a:off x="0" y="0"/>
              <a:ext cx="4545659" cy="2438400"/>
            </a:xfrm>
            <a:custGeom>
              <a:avLst/>
              <a:gdLst/>
              <a:ahLst/>
              <a:cxnLst/>
              <a:rect l="l" t="t" r="r" b="b"/>
              <a:pathLst>
                <a:path w="4545659" h="2438400">
                  <a:moveTo>
                    <a:pt x="0" y="0"/>
                  </a:moveTo>
                  <a:lnTo>
                    <a:pt x="4545659" y="0"/>
                  </a:lnTo>
                  <a:lnTo>
                    <a:pt x="4545659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3350A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18A6D90C-E5F2-CA6F-3AB0-83E107839FE9}"/>
                </a:ext>
              </a:extLst>
            </p:cNvPr>
            <p:cNvSpPr txBox="1"/>
            <p:nvPr/>
          </p:nvSpPr>
          <p:spPr>
            <a:xfrm>
              <a:off x="0" y="-28575"/>
              <a:ext cx="4545659" cy="2466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55426EDE-2A72-236B-402F-7D2382B10EAF}"/>
              </a:ext>
            </a:extLst>
          </p:cNvPr>
          <p:cNvSpPr/>
          <p:nvPr/>
        </p:nvSpPr>
        <p:spPr>
          <a:xfrm>
            <a:off x="17337839" y="9258300"/>
            <a:ext cx="837038" cy="961884"/>
          </a:xfrm>
          <a:custGeom>
            <a:avLst/>
            <a:gdLst/>
            <a:ahLst/>
            <a:cxnLst/>
            <a:rect l="l" t="t" r="r" b="b"/>
            <a:pathLst>
              <a:path w="837038" h="961884">
                <a:moveTo>
                  <a:pt x="0" y="0"/>
                </a:moveTo>
                <a:lnTo>
                  <a:pt x="837038" y="0"/>
                </a:lnTo>
                <a:lnTo>
                  <a:pt x="837038" y="961884"/>
                </a:lnTo>
                <a:lnTo>
                  <a:pt x="0" y="9618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D67B4C-4191-11E2-273D-428DAC843383}"/>
              </a:ext>
            </a:extLst>
          </p:cNvPr>
          <p:cNvSpPr txBox="1"/>
          <p:nvPr/>
        </p:nvSpPr>
        <p:spPr>
          <a:xfrm>
            <a:off x="1025013" y="1027286"/>
            <a:ext cx="11776586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600">
                <a:solidFill>
                  <a:srgbClr val="FFFFFF"/>
                </a:solidFill>
                <a:latin typeface="Arial Nova"/>
              </a:rPr>
              <a:t>Recent and Current Advocacy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DBBEFB-02E9-86CF-10E5-E41E110D72BD}"/>
              </a:ext>
            </a:extLst>
          </p:cNvPr>
          <p:cNvSpPr txBox="1"/>
          <p:nvPr/>
        </p:nvSpPr>
        <p:spPr>
          <a:xfrm>
            <a:off x="769948" y="2350854"/>
            <a:ext cx="15371253" cy="79406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0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Passing estate recovery reform</a:t>
            </a: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0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Changing state house rules to give enough advance notice of hearings to request ASL interpreters</a:t>
            </a: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0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Preventing collapse of CCA, which serves 30,000 One Care members and 15,000 SCO members</a:t>
            </a: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0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Wheelchair repair reform</a:t>
            </a: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0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Health care anti-discrimination</a:t>
            </a: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0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Improving access to affordable accessible housing</a:t>
            </a: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0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Insurance coverage for hearing aids</a:t>
            </a:r>
            <a:endParaRPr lang="en-US" sz="4000" dirty="0">
              <a:solidFill>
                <a:srgbClr val="FFFFFF"/>
              </a:solidFill>
              <a:latin typeface="Arial Nova"/>
              <a:ea typeface="+mn-lt"/>
              <a:cs typeface="+mn-lt"/>
            </a:endParaRP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0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Developing new MA disability leaders via Paul Spooner Generational Leadership Summit</a:t>
            </a:r>
            <a:endParaRPr lang="en-US" sz="4000" dirty="0">
              <a:solidFill>
                <a:srgbClr val="FFFFFF"/>
              </a:solidFill>
              <a:latin typeface="Arial Nova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3282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0"/>
            <a:ext cx="17238906" cy="9188727"/>
            <a:chOff x="0" y="0"/>
            <a:chExt cx="4540288" cy="242007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0288" cy="2420076"/>
            </a:xfrm>
            <a:custGeom>
              <a:avLst/>
              <a:gdLst/>
              <a:ahLst/>
              <a:cxnLst/>
              <a:rect l="l" t="t" r="r" b="b"/>
              <a:pathLst>
                <a:path w="4540288" h="2420076">
                  <a:moveTo>
                    <a:pt x="0" y="0"/>
                  </a:moveTo>
                  <a:lnTo>
                    <a:pt x="4540288" y="0"/>
                  </a:lnTo>
                  <a:lnTo>
                    <a:pt x="4540288" y="2420076"/>
                  </a:lnTo>
                  <a:lnTo>
                    <a:pt x="0" y="2420076"/>
                  </a:lnTo>
                  <a:close/>
                </a:path>
              </a:pathLst>
            </a:custGeom>
            <a:solidFill>
              <a:srgbClr val="FFD41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540288" cy="24486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1028700"/>
            <a:ext cx="17259300" cy="9258300"/>
            <a:chOff x="0" y="0"/>
            <a:chExt cx="4545659" cy="2438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45659" cy="2438400"/>
            </a:xfrm>
            <a:custGeom>
              <a:avLst/>
              <a:gdLst/>
              <a:ahLst/>
              <a:cxnLst/>
              <a:rect l="l" t="t" r="r" b="b"/>
              <a:pathLst>
                <a:path w="4545659" h="2438400">
                  <a:moveTo>
                    <a:pt x="0" y="0"/>
                  </a:moveTo>
                  <a:lnTo>
                    <a:pt x="4545659" y="0"/>
                  </a:lnTo>
                  <a:lnTo>
                    <a:pt x="4545659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3350A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545659" cy="2466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7337839" y="9258300"/>
            <a:ext cx="837038" cy="961884"/>
          </a:xfrm>
          <a:custGeom>
            <a:avLst/>
            <a:gdLst/>
            <a:ahLst/>
            <a:cxnLst/>
            <a:rect l="l" t="t" r="r" b="b"/>
            <a:pathLst>
              <a:path w="837038" h="961884">
                <a:moveTo>
                  <a:pt x="0" y="0"/>
                </a:moveTo>
                <a:lnTo>
                  <a:pt x="837038" y="0"/>
                </a:lnTo>
                <a:lnTo>
                  <a:pt x="837038" y="961884"/>
                </a:lnTo>
                <a:lnTo>
                  <a:pt x="0" y="9618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9" name="Picture 8" descr="May be an image of studying, television and crowd">
            <a:extLst>
              <a:ext uri="{FF2B5EF4-FFF2-40B4-BE49-F238E27FC236}">
                <a16:creationId xmlns:a16="http://schemas.microsoft.com/office/drawing/2014/main" id="{D48CB8B7-E469-88DC-D668-9CAA0926F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0260"/>
            <a:ext cx="9139694" cy="4055499"/>
          </a:xfrm>
          <a:prstGeom prst="rect">
            <a:avLst/>
          </a:prstGeom>
        </p:spPr>
      </p:pic>
      <p:pic>
        <p:nvPicPr>
          <p:cNvPr id="12" name="Picture 11" descr="A group of people in wheelchairs posing for a photo&#10;&#10;AI-generated content may be incorrect.">
            <a:extLst>
              <a:ext uri="{FF2B5EF4-FFF2-40B4-BE49-F238E27FC236}">
                <a16:creationId xmlns:a16="http://schemas.microsoft.com/office/drawing/2014/main" id="{48564CD6-160D-CEB0-9078-56DB8712C9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85738"/>
            <a:ext cx="8472487" cy="6343650"/>
          </a:xfrm>
          <a:prstGeom prst="rect">
            <a:avLst/>
          </a:prstGeom>
        </p:spPr>
      </p:pic>
      <p:pic>
        <p:nvPicPr>
          <p:cNvPr id="13" name="Picture 12" descr="A group of people holding signs&#10;&#10;AI-generated content may be incorrect.">
            <a:extLst>
              <a:ext uri="{FF2B5EF4-FFF2-40B4-BE49-F238E27FC236}">
                <a16:creationId xmlns:a16="http://schemas.microsoft.com/office/drawing/2014/main" id="{790A6808-AEF9-359A-0DE9-1F558C4954B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12" r="75" b="11960"/>
          <a:stretch>
            <a:fillRect/>
          </a:stretch>
        </p:blipFill>
        <p:spPr>
          <a:xfrm>
            <a:off x="8458200" y="-66"/>
            <a:ext cx="9822567" cy="3852366"/>
          </a:xfrm>
          <a:prstGeom prst="rect">
            <a:avLst/>
          </a:prstGeom>
        </p:spPr>
      </p:pic>
      <p:pic>
        <p:nvPicPr>
          <p:cNvPr id="15" name="Picture 14" descr="No photo description available.">
            <a:extLst>
              <a:ext uri="{FF2B5EF4-FFF2-40B4-BE49-F238E27FC236}">
                <a16:creationId xmlns:a16="http://schemas.microsoft.com/office/drawing/2014/main" id="{C148979C-0C80-7797-4419-2A687A81BA4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2212" r="91" b="1130"/>
          <a:stretch>
            <a:fillRect/>
          </a:stretch>
        </p:blipFill>
        <p:spPr>
          <a:xfrm>
            <a:off x="7910513" y="3886200"/>
            <a:ext cx="10372802" cy="537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05292-6FE8-3AD3-3D1C-8F544722A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A19D887-5EB4-7BB3-156E-47A6C5B1C33D}"/>
              </a:ext>
            </a:extLst>
          </p:cNvPr>
          <p:cNvGrpSpPr/>
          <p:nvPr/>
        </p:nvGrpSpPr>
        <p:grpSpPr>
          <a:xfrm>
            <a:off x="1028700" y="0"/>
            <a:ext cx="17238906" cy="9188727"/>
            <a:chOff x="0" y="0"/>
            <a:chExt cx="4540288" cy="242007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7FE5464-DD40-9475-7FF9-5C11E01D4CFC}"/>
                </a:ext>
              </a:extLst>
            </p:cNvPr>
            <p:cNvSpPr/>
            <p:nvPr/>
          </p:nvSpPr>
          <p:spPr>
            <a:xfrm>
              <a:off x="0" y="0"/>
              <a:ext cx="4540288" cy="2420076"/>
            </a:xfrm>
            <a:custGeom>
              <a:avLst/>
              <a:gdLst/>
              <a:ahLst/>
              <a:cxnLst/>
              <a:rect l="l" t="t" r="r" b="b"/>
              <a:pathLst>
                <a:path w="4540288" h="2420076">
                  <a:moveTo>
                    <a:pt x="0" y="0"/>
                  </a:moveTo>
                  <a:lnTo>
                    <a:pt x="4540288" y="0"/>
                  </a:lnTo>
                  <a:lnTo>
                    <a:pt x="4540288" y="2420076"/>
                  </a:lnTo>
                  <a:lnTo>
                    <a:pt x="0" y="2420076"/>
                  </a:lnTo>
                  <a:close/>
                </a:path>
              </a:pathLst>
            </a:custGeom>
            <a:solidFill>
              <a:srgbClr val="FFD41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26A0BB5-B0B8-9CD8-7E3B-35274A0A9F72}"/>
                </a:ext>
              </a:extLst>
            </p:cNvPr>
            <p:cNvSpPr txBox="1"/>
            <p:nvPr/>
          </p:nvSpPr>
          <p:spPr>
            <a:xfrm>
              <a:off x="0" y="-28575"/>
              <a:ext cx="4540288" cy="24486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D62C5F60-BF58-75E6-0189-03E75C109C92}"/>
              </a:ext>
            </a:extLst>
          </p:cNvPr>
          <p:cNvGrpSpPr/>
          <p:nvPr/>
        </p:nvGrpSpPr>
        <p:grpSpPr>
          <a:xfrm>
            <a:off x="0" y="1028700"/>
            <a:ext cx="17259300" cy="9258300"/>
            <a:chOff x="0" y="0"/>
            <a:chExt cx="4545659" cy="24384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F51B892-BA0B-3752-9A62-53BB87FD7FB9}"/>
                </a:ext>
              </a:extLst>
            </p:cNvPr>
            <p:cNvSpPr/>
            <p:nvPr/>
          </p:nvSpPr>
          <p:spPr>
            <a:xfrm>
              <a:off x="0" y="0"/>
              <a:ext cx="4545659" cy="2438400"/>
            </a:xfrm>
            <a:custGeom>
              <a:avLst/>
              <a:gdLst/>
              <a:ahLst/>
              <a:cxnLst/>
              <a:rect l="l" t="t" r="r" b="b"/>
              <a:pathLst>
                <a:path w="4545659" h="2438400">
                  <a:moveTo>
                    <a:pt x="0" y="0"/>
                  </a:moveTo>
                  <a:lnTo>
                    <a:pt x="4545659" y="0"/>
                  </a:lnTo>
                  <a:lnTo>
                    <a:pt x="4545659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3350A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890F560-6946-CECB-8F7B-AFC6C008FA06}"/>
                </a:ext>
              </a:extLst>
            </p:cNvPr>
            <p:cNvSpPr txBox="1"/>
            <p:nvPr/>
          </p:nvSpPr>
          <p:spPr>
            <a:xfrm>
              <a:off x="0" y="-28575"/>
              <a:ext cx="4545659" cy="2466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E1C33C32-C2AD-5FFC-497E-D8EB4D6FF53F}"/>
              </a:ext>
            </a:extLst>
          </p:cNvPr>
          <p:cNvSpPr/>
          <p:nvPr/>
        </p:nvSpPr>
        <p:spPr>
          <a:xfrm>
            <a:off x="17337839" y="9258300"/>
            <a:ext cx="837038" cy="961884"/>
          </a:xfrm>
          <a:custGeom>
            <a:avLst/>
            <a:gdLst/>
            <a:ahLst/>
            <a:cxnLst/>
            <a:rect l="l" t="t" r="r" b="b"/>
            <a:pathLst>
              <a:path w="837038" h="961884">
                <a:moveTo>
                  <a:pt x="0" y="0"/>
                </a:moveTo>
                <a:lnTo>
                  <a:pt x="837038" y="0"/>
                </a:lnTo>
                <a:lnTo>
                  <a:pt x="837038" y="961884"/>
                </a:lnTo>
                <a:lnTo>
                  <a:pt x="0" y="9618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05A8A0-5ACA-C201-41CD-00969DD7664A}"/>
              </a:ext>
            </a:extLst>
          </p:cNvPr>
          <p:cNvSpPr txBox="1"/>
          <p:nvPr/>
        </p:nvSpPr>
        <p:spPr>
          <a:xfrm>
            <a:off x="1025013" y="1055273"/>
            <a:ext cx="11776586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600">
                <a:solidFill>
                  <a:srgbClr val="FFFFFF"/>
                </a:solidFill>
                <a:latin typeface="Arial Nova"/>
              </a:rPr>
              <a:t>Research</a:t>
            </a:r>
            <a:endParaRPr lang="en-US" sz="2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1241A4-09B0-C017-643B-51FB039844A8}"/>
              </a:ext>
            </a:extLst>
          </p:cNvPr>
          <p:cNvSpPr txBox="1"/>
          <p:nvPr/>
        </p:nvSpPr>
        <p:spPr>
          <a:xfrm>
            <a:off x="491831" y="2203086"/>
            <a:ext cx="16761054" cy="76636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3600">
                <a:solidFill>
                  <a:srgbClr val="FFFFFF"/>
                </a:solidFill>
                <a:latin typeface="Arial Nova"/>
              </a:rPr>
              <a:t>Community-based, participatory action research (CBPAR)</a:t>
            </a:r>
            <a:endParaRPr lang="en-US" sz="1600"/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36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Unique approach to studying disparities faced by disability community</a:t>
            </a:r>
            <a:endParaRPr lang="en-US" sz="3600" dirty="0">
              <a:solidFill>
                <a:srgbClr val="FFFFFF"/>
              </a:solidFill>
              <a:latin typeface="Arial Nova"/>
              <a:ea typeface="+mn-lt"/>
              <a:cs typeface="+mn-lt"/>
            </a:endParaRP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Lived experience (LE) experts – people with disabilities and experience with specific issue being studied conduct interviews and focus groups with partici</a:t>
            </a:r>
            <a:r>
              <a:rPr lang="en-US" sz="36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pants</a:t>
            </a:r>
            <a:endParaRPr lang="en-US" sz="3600" dirty="0">
              <a:solidFill>
                <a:srgbClr val="FFFFFF"/>
              </a:solidFill>
              <a:latin typeface="Arial Nova"/>
              <a:ea typeface="+mn-lt"/>
              <a:cs typeface="+mn-lt"/>
            </a:endParaRP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36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Current research areas include</a:t>
            </a:r>
            <a:endParaRPr lang="en-US" sz="3600" dirty="0">
              <a:solidFill>
                <a:srgbClr val="FFFFFF"/>
              </a:solidFill>
              <a:latin typeface="Arial Nova"/>
              <a:ea typeface="+mn-lt"/>
              <a:cs typeface="+mn-lt"/>
            </a:endParaRPr>
          </a:p>
          <a:p>
            <a:pPr marL="1143000" lvl="1" indent="-685800">
              <a:spcAft>
                <a:spcPts val="1200"/>
              </a:spcAft>
              <a:buFont typeface="Courier New"/>
              <a:buChar char="o"/>
            </a:pPr>
            <a:r>
              <a:rPr lang="en-US" sz="3600" dirty="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HCBS in Latino/Spanish-speaking communities in Springfield (</a:t>
            </a:r>
            <a:r>
              <a:rPr lang="en-US" sz="3600" dirty="0" err="1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AcademyHealth</a:t>
            </a:r>
            <a:r>
              <a:rPr lang="en-US" sz="3600" dirty="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 and Robert Wood Johnson Foundation)</a:t>
            </a:r>
          </a:p>
          <a:p>
            <a:pPr marL="1143000" lvl="1" indent="-685800">
              <a:spcAft>
                <a:spcPts val="1200"/>
              </a:spcAft>
              <a:buFont typeface="Courier New"/>
              <a:buChar char="o"/>
            </a:pPr>
            <a:r>
              <a:rPr lang="en-US" sz="3600" dirty="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One Care </a:t>
            </a:r>
            <a:r>
              <a:rPr lang="en-US" sz="3600" dirty="0" err="1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Care</a:t>
            </a:r>
            <a:r>
              <a:rPr lang="en-US" sz="3600" dirty="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 Coordination (Community Living Policy Center (CLPC) at Brandeis University)</a:t>
            </a:r>
          </a:p>
          <a:p>
            <a:pPr marL="1143000" lvl="1" indent="-685800">
              <a:spcAft>
                <a:spcPts val="1200"/>
              </a:spcAft>
              <a:buFont typeface="Courier New"/>
              <a:buChar char="o"/>
            </a:pPr>
            <a:r>
              <a:rPr lang="en-US" sz="36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Progressive Employment (Institute for Community Inclusion (ICI) at UMass Boston)</a:t>
            </a:r>
            <a:endParaRPr lang="en-US" sz="3600" dirty="0">
              <a:solidFill>
                <a:srgbClr val="FFFFFF"/>
              </a:solidFill>
              <a:latin typeface="Arial Nova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87733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6BDBD-77CD-1960-862B-B18191102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98CBC7D-A93A-82E9-9077-542E5A0A2899}"/>
              </a:ext>
            </a:extLst>
          </p:cNvPr>
          <p:cNvGrpSpPr/>
          <p:nvPr/>
        </p:nvGrpSpPr>
        <p:grpSpPr>
          <a:xfrm>
            <a:off x="1028700" y="0"/>
            <a:ext cx="17238906" cy="9188727"/>
            <a:chOff x="0" y="0"/>
            <a:chExt cx="4540288" cy="242007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A52CDA9-ECF0-5BB2-5DE2-8D85D453B1F5}"/>
                </a:ext>
              </a:extLst>
            </p:cNvPr>
            <p:cNvSpPr/>
            <p:nvPr/>
          </p:nvSpPr>
          <p:spPr>
            <a:xfrm>
              <a:off x="0" y="0"/>
              <a:ext cx="4540288" cy="2420076"/>
            </a:xfrm>
            <a:custGeom>
              <a:avLst/>
              <a:gdLst/>
              <a:ahLst/>
              <a:cxnLst/>
              <a:rect l="l" t="t" r="r" b="b"/>
              <a:pathLst>
                <a:path w="4540288" h="2420076">
                  <a:moveTo>
                    <a:pt x="0" y="0"/>
                  </a:moveTo>
                  <a:lnTo>
                    <a:pt x="4540288" y="0"/>
                  </a:lnTo>
                  <a:lnTo>
                    <a:pt x="4540288" y="2420076"/>
                  </a:lnTo>
                  <a:lnTo>
                    <a:pt x="0" y="2420076"/>
                  </a:lnTo>
                  <a:close/>
                </a:path>
              </a:pathLst>
            </a:custGeom>
            <a:solidFill>
              <a:srgbClr val="FFD41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0BBFC93-0E1D-D994-B97C-DBCD76312D4C}"/>
                </a:ext>
              </a:extLst>
            </p:cNvPr>
            <p:cNvSpPr txBox="1"/>
            <p:nvPr/>
          </p:nvSpPr>
          <p:spPr>
            <a:xfrm>
              <a:off x="0" y="-28575"/>
              <a:ext cx="4540288" cy="24486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321A0C95-9AC1-E340-4735-32C6ACE30D68}"/>
              </a:ext>
            </a:extLst>
          </p:cNvPr>
          <p:cNvGrpSpPr/>
          <p:nvPr/>
        </p:nvGrpSpPr>
        <p:grpSpPr>
          <a:xfrm>
            <a:off x="0" y="1028700"/>
            <a:ext cx="17259300" cy="9258300"/>
            <a:chOff x="0" y="0"/>
            <a:chExt cx="4545659" cy="24384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DB91084-A809-97C5-28D3-808B148869C4}"/>
                </a:ext>
              </a:extLst>
            </p:cNvPr>
            <p:cNvSpPr/>
            <p:nvPr/>
          </p:nvSpPr>
          <p:spPr>
            <a:xfrm>
              <a:off x="0" y="0"/>
              <a:ext cx="4545659" cy="2438400"/>
            </a:xfrm>
            <a:custGeom>
              <a:avLst/>
              <a:gdLst/>
              <a:ahLst/>
              <a:cxnLst/>
              <a:rect l="l" t="t" r="r" b="b"/>
              <a:pathLst>
                <a:path w="4545659" h="2438400">
                  <a:moveTo>
                    <a:pt x="0" y="0"/>
                  </a:moveTo>
                  <a:lnTo>
                    <a:pt x="4545659" y="0"/>
                  </a:lnTo>
                  <a:lnTo>
                    <a:pt x="4545659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3350A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0C18DE6-C8F3-4679-B837-DD6B414E9CA8}"/>
                </a:ext>
              </a:extLst>
            </p:cNvPr>
            <p:cNvSpPr txBox="1"/>
            <p:nvPr/>
          </p:nvSpPr>
          <p:spPr>
            <a:xfrm>
              <a:off x="0" y="-28575"/>
              <a:ext cx="4545659" cy="2466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771B989C-5B9D-3F97-8287-9547544E3CE3}"/>
              </a:ext>
            </a:extLst>
          </p:cNvPr>
          <p:cNvSpPr/>
          <p:nvPr/>
        </p:nvSpPr>
        <p:spPr>
          <a:xfrm>
            <a:off x="17337839" y="9258300"/>
            <a:ext cx="837038" cy="961884"/>
          </a:xfrm>
          <a:custGeom>
            <a:avLst/>
            <a:gdLst/>
            <a:ahLst/>
            <a:cxnLst/>
            <a:rect l="l" t="t" r="r" b="b"/>
            <a:pathLst>
              <a:path w="837038" h="961884">
                <a:moveTo>
                  <a:pt x="0" y="0"/>
                </a:moveTo>
                <a:lnTo>
                  <a:pt x="837038" y="0"/>
                </a:lnTo>
                <a:lnTo>
                  <a:pt x="837038" y="961884"/>
                </a:lnTo>
                <a:lnTo>
                  <a:pt x="0" y="9618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1EC4A9-06AC-ED17-885D-F032F84EC7A3}"/>
              </a:ext>
            </a:extLst>
          </p:cNvPr>
          <p:cNvSpPr txBox="1"/>
          <p:nvPr/>
        </p:nvSpPr>
        <p:spPr>
          <a:xfrm>
            <a:off x="1025013" y="1055273"/>
            <a:ext cx="11776586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600">
                <a:solidFill>
                  <a:srgbClr val="FFFFFF"/>
                </a:solidFill>
                <a:latin typeface="Arial Nova"/>
              </a:rPr>
              <a:t>Training and Consulting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30B38F-7A32-BFF0-278C-91E4CCCC5BB6}"/>
              </a:ext>
            </a:extLst>
          </p:cNvPr>
          <p:cNvSpPr txBox="1"/>
          <p:nvPr/>
        </p:nvSpPr>
        <p:spPr>
          <a:xfrm>
            <a:off x="491831" y="2203086"/>
            <a:ext cx="16761054" cy="85561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0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Trainings on disability history, disability competent care, disability inclusion, and community awareness</a:t>
            </a:r>
            <a:endParaRPr lang="en-US"/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000" dirty="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Consulting and technical assistance on workplace inclusion, member experience evaluations, community engagement, and accessible practices</a:t>
            </a: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0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Recent and current projects include:</a:t>
            </a:r>
          </a:p>
          <a:p>
            <a:pPr marL="1143000" lvl="1" indent="-685800">
              <a:spcAft>
                <a:spcPts val="1200"/>
              </a:spcAft>
              <a:buFont typeface="Courier New"/>
              <a:buChar char="o"/>
            </a:pPr>
            <a:r>
              <a:rPr lang="en-US" sz="40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Profiling PCAs and consumer-employers with BCBS Foundation</a:t>
            </a:r>
          </a:p>
          <a:p>
            <a:pPr marL="1143000" lvl="1" indent="-685800">
              <a:spcAft>
                <a:spcPts val="1200"/>
              </a:spcAft>
              <a:buFont typeface="Courier New"/>
              <a:buChar char="o"/>
            </a:pPr>
            <a:r>
              <a:rPr lang="en-US" sz="4000" dirty="0">
                <a:solidFill>
                  <a:srgbClr val="FFFFFF"/>
                </a:solidFill>
                <a:latin typeface="Arial Nova"/>
                <a:ea typeface="+mn-lt"/>
                <a:cs typeface="+mn-lt"/>
                <a:hlinkClick r:id="rId3"/>
              </a:rPr>
              <a:t>ABLE Lab</a:t>
            </a:r>
            <a:r>
              <a:rPr lang="en-US" sz="40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: Civic Engagement cohort with Boston Disabilities Commission</a:t>
            </a:r>
          </a:p>
          <a:p>
            <a:pPr marL="1143000" lvl="1" indent="-685800">
              <a:spcAft>
                <a:spcPts val="1200"/>
              </a:spcAft>
              <a:buFont typeface="Courier New"/>
              <a:buChar char="o"/>
            </a:pPr>
            <a:r>
              <a:rPr lang="en-US" sz="40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Full-day training on accessible abortion care</a:t>
            </a:r>
            <a:endParaRPr lang="en-US" sz="4000" dirty="0">
              <a:solidFill>
                <a:srgbClr val="FFFFFF"/>
              </a:solidFill>
              <a:latin typeface="Arial Nova"/>
              <a:ea typeface="+mn-lt"/>
              <a:cs typeface="+mn-lt"/>
            </a:endParaRP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0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Learn more here: </a:t>
            </a:r>
            <a:r>
              <a:rPr lang="en-US" sz="4000" dirty="0">
                <a:solidFill>
                  <a:srgbClr val="FFFFFF"/>
                </a:solidFill>
                <a:latin typeface="Arial Nova"/>
                <a:ea typeface="+mn-lt"/>
                <a:cs typeface="+mn-lt"/>
                <a:hlinkClick r:id="rId4"/>
              </a:rPr>
              <a:t>https://www.dpcma.org/disability-dei</a:t>
            </a:r>
          </a:p>
          <a:p>
            <a:pPr marL="1143000" lvl="1" indent="-685800">
              <a:spcAft>
                <a:spcPts val="1200"/>
              </a:spcAft>
              <a:buFont typeface="Courier New"/>
              <a:buChar char="o"/>
            </a:pPr>
            <a:endParaRPr lang="en-US" sz="4000" dirty="0">
              <a:solidFill>
                <a:srgbClr val="FFFFFF"/>
              </a:solidFill>
              <a:latin typeface="Arial Nova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59811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F9A97-272E-28B3-8CF4-0F8BDCD13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8DC8318-E107-DEA4-B927-4B6B32CE6A87}"/>
              </a:ext>
            </a:extLst>
          </p:cNvPr>
          <p:cNvGrpSpPr/>
          <p:nvPr/>
        </p:nvGrpSpPr>
        <p:grpSpPr>
          <a:xfrm>
            <a:off x="1028700" y="0"/>
            <a:ext cx="17238906" cy="9188727"/>
            <a:chOff x="0" y="0"/>
            <a:chExt cx="4540288" cy="242007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E64418A-9897-5780-0483-F73E32CFD7BC}"/>
                </a:ext>
              </a:extLst>
            </p:cNvPr>
            <p:cNvSpPr/>
            <p:nvPr/>
          </p:nvSpPr>
          <p:spPr>
            <a:xfrm>
              <a:off x="0" y="0"/>
              <a:ext cx="4540288" cy="2420076"/>
            </a:xfrm>
            <a:custGeom>
              <a:avLst/>
              <a:gdLst/>
              <a:ahLst/>
              <a:cxnLst/>
              <a:rect l="l" t="t" r="r" b="b"/>
              <a:pathLst>
                <a:path w="4540288" h="2420076">
                  <a:moveTo>
                    <a:pt x="0" y="0"/>
                  </a:moveTo>
                  <a:lnTo>
                    <a:pt x="4540288" y="0"/>
                  </a:lnTo>
                  <a:lnTo>
                    <a:pt x="4540288" y="2420076"/>
                  </a:lnTo>
                  <a:lnTo>
                    <a:pt x="0" y="2420076"/>
                  </a:lnTo>
                  <a:close/>
                </a:path>
              </a:pathLst>
            </a:custGeom>
            <a:solidFill>
              <a:srgbClr val="FFD41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01CF4A6-4752-B1CD-C92F-916D44EA6076}"/>
                </a:ext>
              </a:extLst>
            </p:cNvPr>
            <p:cNvSpPr txBox="1"/>
            <p:nvPr/>
          </p:nvSpPr>
          <p:spPr>
            <a:xfrm>
              <a:off x="0" y="-28575"/>
              <a:ext cx="4540288" cy="24486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F2616F5E-BFC5-C258-9584-7966FBD38992}"/>
              </a:ext>
            </a:extLst>
          </p:cNvPr>
          <p:cNvGrpSpPr/>
          <p:nvPr/>
        </p:nvGrpSpPr>
        <p:grpSpPr>
          <a:xfrm>
            <a:off x="0" y="1028700"/>
            <a:ext cx="17259300" cy="9258300"/>
            <a:chOff x="0" y="0"/>
            <a:chExt cx="4545659" cy="24384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47B1976-46B6-E0F3-4E2A-F3A5F047670B}"/>
                </a:ext>
              </a:extLst>
            </p:cNvPr>
            <p:cNvSpPr/>
            <p:nvPr/>
          </p:nvSpPr>
          <p:spPr>
            <a:xfrm>
              <a:off x="0" y="0"/>
              <a:ext cx="4545659" cy="2438400"/>
            </a:xfrm>
            <a:custGeom>
              <a:avLst/>
              <a:gdLst/>
              <a:ahLst/>
              <a:cxnLst/>
              <a:rect l="l" t="t" r="r" b="b"/>
              <a:pathLst>
                <a:path w="4545659" h="2438400">
                  <a:moveTo>
                    <a:pt x="0" y="0"/>
                  </a:moveTo>
                  <a:lnTo>
                    <a:pt x="4545659" y="0"/>
                  </a:lnTo>
                  <a:lnTo>
                    <a:pt x="4545659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3350A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6808A8DA-645E-2DBF-B417-676F6FE1C975}"/>
                </a:ext>
              </a:extLst>
            </p:cNvPr>
            <p:cNvSpPr txBox="1"/>
            <p:nvPr/>
          </p:nvSpPr>
          <p:spPr>
            <a:xfrm>
              <a:off x="0" y="-28575"/>
              <a:ext cx="4545659" cy="2466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8BE1B87B-E1C0-7D02-073F-BC8E090BB6B8}"/>
              </a:ext>
            </a:extLst>
          </p:cNvPr>
          <p:cNvSpPr/>
          <p:nvPr/>
        </p:nvSpPr>
        <p:spPr>
          <a:xfrm>
            <a:off x="17337839" y="9258300"/>
            <a:ext cx="837038" cy="961884"/>
          </a:xfrm>
          <a:custGeom>
            <a:avLst/>
            <a:gdLst/>
            <a:ahLst/>
            <a:cxnLst/>
            <a:rect l="l" t="t" r="r" b="b"/>
            <a:pathLst>
              <a:path w="837038" h="961884">
                <a:moveTo>
                  <a:pt x="0" y="0"/>
                </a:moveTo>
                <a:lnTo>
                  <a:pt x="837038" y="0"/>
                </a:lnTo>
                <a:lnTo>
                  <a:pt x="837038" y="961884"/>
                </a:lnTo>
                <a:lnTo>
                  <a:pt x="0" y="9618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CACF3D-ADB1-2631-69EF-645F0C8699E3}"/>
              </a:ext>
            </a:extLst>
          </p:cNvPr>
          <p:cNvSpPr txBox="1"/>
          <p:nvPr/>
        </p:nvSpPr>
        <p:spPr>
          <a:xfrm>
            <a:off x="1025013" y="1055273"/>
            <a:ext cx="11776586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600">
                <a:solidFill>
                  <a:srgbClr val="FFFFFF"/>
                </a:solidFill>
                <a:latin typeface="Arial Nova"/>
              </a:rPr>
              <a:t>My Ombudsman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79DD87-718D-C5DF-4636-071D889DCE4F}"/>
              </a:ext>
            </a:extLst>
          </p:cNvPr>
          <p:cNvSpPr txBox="1"/>
          <p:nvPr/>
        </p:nvSpPr>
        <p:spPr>
          <a:xfrm>
            <a:off x="491831" y="2297031"/>
            <a:ext cx="16761054" cy="57861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000" dirty="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MA's state Medicaid ombudsman program for all of MassHealth</a:t>
            </a:r>
            <a:endParaRPr lang="en-US"/>
          </a:p>
          <a:p>
            <a:pPr marL="1143000" lvl="1" indent="-685800">
              <a:spcAft>
                <a:spcPts val="1200"/>
              </a:spcAft>
              <a:buFont typeface="Courier New"/>
              <a:buChar char="o"/>
            </a:pPr>
            <a:r>
              <a:rPr lang="en-US" sz="40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Only one in the country run by a CBO</a:t>
            </a:r>
            <a:endParaRPr lang="en-US" sz="4000" dirty="0">
              <a:solidFill>
                <a:srgbClr val="FFFFFF"/>
              </a:solidFill>
              <a:latin typeface="Arial Nova"/>
              <a:ea typeface="+mn-lt"/>
              <a:cs typeface="+mn-lt"/>
            </a:endParaRP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000" dirty="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Anyone on MassHealth (One Care, ACOs, fee-for-service, </a:t>
            </a:r>
            <a:r>
              <a:rPr lang="en-US" sz="4000" dirty="0" err="1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etc</a:t>
            </a:r>
            <a:r>
              <a:rPr lang="en-US" sz="4000" dirty="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) can call My Ombudsman for help understanding their benefits, getting access to services, appealing a denial, </a:t>
            </a:r>
            <a:r>
              <a:rPr lang="en-US" sz="4000" dirty="0" err="1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etc</a:t>
            </a:r>
            <a:endParaRPr lang="en-US" sz="4000" dirty="0">
              <a:solidFill>
                <a:srgbClr val="FFFFFF"/>
              </a:solidFill>
              <a:latin typeface="Arial Nova"/>
              <a:ea typeface="+mn-lt"/>
              <a:cs typeface="+mn-lt"/>
            </a:endParaRP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0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Report trends to MassHealth</a:t>
            </a: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000" dirty="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Partner with other</a:t>
            </a:r>
            <a:r>
              <a:rPr lang="en-US" sz="40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 organizations for outreach to community</a:t>
            </a:r>
          </a:p>
          <a:p>
            <a:pPr marL="685800" indent="-685800">
              <a:spcAft>
                <a:spcPts val="1200"/>
              </a:spcAft>
              <a:buFont typeface="Arial"/>
              <a:buChar char="•"/>
            </a:pPr>
            <a:r>
              <a:rPr lang="en-US" sz="4000">
                <a:solidFill>
                  <a:srgbClr val="FFFFFF"/>
                </a:solidFill>
                <a:latin typeface="Arial Nova"/>
                <a:ea typeface="+mn-lt"/>
                <a:cs typeface="+mn-lt"/>
              </a:rPr>
              <a:t>Learn more and reach out here: </a:t>
            </a:r>
            <a:r>
              <a:rPr lang="en-US" sz="4000" dirty="0">
                <a:solidFill>
                  <a:srgbClr val="FFFFFF"/>
                </a:solidFill>
                <a:latin typeface="Arial Nova"/>
                <a:ea typeface="+mn-lt"/>
                <a:cs typeface="+mn-lt"/>
                <a:hlinkClick r:id="rId3"/>
              </a:rPr>
              <a:t>https://www.myombudsman.org</a:t>
            </a:r>
            <a:endParaRPr lang="en-US" sz="4000" dirty="0">
              <a:solidFill>
                <a:srgbClr val="FFFFFF"/>
              </a:solidFill>
              <a:latin typeface="Arial Nova"/>
              <a:ea typeface="+mn-lt"/>
              <a:cs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D4D5C9-FE1F-1A59-6EFF-1D338C6595FE}"/>
              </a:ext>
            </a:extLst>
          </p:cNvPr>
          <p:cNvSpPr/>
          <p:nvPr/>
        </p:nvSpPr>
        <p:spPr>
          <a:xfrm>
            <a:off x="394637" y="8075972"/>
            <a:ext cx="12977600" cy="19872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My Ombudsman">
            <a:extLst>
              <a:ext uri="{FF2B5EF4-FFF2-40B4-BE49-F238E27FC236}">
                <a16:creationId xmlns:a16="http://schemas.microsoft.com/office/drawing/2014/main" id="{4EB594A1-EA70-5DEB-4868-7B89266336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649" y="8239446"/>
            <a:ext cx="12873620" cy="168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115733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2c5241e-09cc-44df-97a7-d6149c9cffa0">
      <Terms xmlns="http://schemas.microsoft.com/office/infopath/2007/PartnerControls"/>
    </lcf76f155ced4ddcb4097134ff3c332f>
    <TaxCatchAll xmlns="07c243dd-7837-4c70-a1b5-07cc6fb30b0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96C9B3C3A1334188F7B6F43DA116B8" ma:contentTypeVersion="18" ma:contentTypeDescription="Create a new document." ma:contentTypeScope="" ma:versionID="60bacc3c00492bb930f3be56d9bcda13">
  <xsd:schema xmlns:xsd="http://www.w3.org/2001/XMLSchema" xmlns:xs="http://www.w3.org/2001/XMLSchema" xmlns:p="http://schemas.microsoft.com/office/2006/metadata/properties" xmlns:ns2="92c5241e-09cc-44df-97a7-d6149c9cffa0" xmlns:ns3="07c243dd-7837-4c70-a1b5-07cc6fb30b0b" targetNamespace="http://schemas.microsoft.com/office/2006/metadata/properties" ma:root="true" ma:fieldsID="b480eda4948f40627bc74df920daa4a1" ns2:_="" ns3:_="">
    <xsd:import namespace="92c5241e-09cc-44df-97a7-d6149c9cffa0"/>
    <xsd:import namespace="07c243dd-7837-4c70-a1b5-07cc6fb30b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c5241e-09cc-44df-97a7-d6149c9cff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d323dc2-5256-458a-91f4-f51e30f17b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c243dd-7837-4c70-a1b5-07cc6fb30b0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3079704f-f2a0-4076-9f05-38717a2584dd}" ma:internalName="TaxCatchAll" ma:showField="CatchAllData" ma:web="07c243dd-7837-4c70-a1b5-07cc6fb30b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45ABC2E-4B14-4C41-BA99-0486D9DB13E6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2006/metadata/properties"/>
    <ds:schemaRef ds:uri="07c243dd-7837-4c70-a1b5-07cc6fb30b0b"/>
    <ds:schemaRef ds:uri="http://www.w3.org/XML/1998/namespace"/>
    <ds:schemaRef ds:uri="http://schemas.microsoft.com/office/infopath/2007/PartnerControls"/>
    <ds:schemaRef ds:uri="92c5241e-09cc-44df-97a7-d6149c9cffa0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6DFC72F-A199-4759-9D49-DBF6141AD3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347FA5-C2F5-4A6F-A8DD-145180EE54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c5241e-09cc-44df-97a7-d6149c9cffa0"/>
    <ds:schemaRef ds:uri="07c243dd-7837-4c70-a1b5-07cc6fb30b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cdc4d10-44ba-44f6-b91b-934bdf7de780}" enabled="0" method="" siteId="{5cdc4d10-44ba-44f6-b91b-934bdf7de78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0</TotalTime>
  <Words>186</Words>
  <Application>Microsoft Office PowerPoint</Application>
  <PresentationFormat>Custom</PresentationFormat>
  <Paragraphs>30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Atlas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slide images</dc:title>
  <dc:creator>Nini Silver</dc:creator>
  <cp:lastModifiedBy>Nini Silver</cp:lastModifiedBy>
  <cp:revision>309</cp:revision>
  <dcterms:created xsi:type="dcterms:W3CDTF">2006-08-16T00:00:00Z</dcterms:created>
  <dcterms:modified xsi:type="dcterms:W3CDTF">2026-03-31T18:01:01Z</dcterms:modified>
  <dc:identifier>DAGc2WcCr_M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0x010100B696C9B3C3A1334188F7B6F43DA116B8</vt:lpwstr>
  </property>
  <property fmtid="{D5CDD505-2E9C-101B-9397-08002B2CF9AE}" pid="3" name="MediaServiceImageTags">
    <vt:lpwstr/>
  </property>
</Properties>
</file>